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Montserrat"/>
      <p:regular r:id="rId53"/>
      <p:bold r:id="rId54"/>
      <p:italic r:id="rId55"/>
      <p:boldItalic r:id="rId56"/>
    </p:embeddedFont>
    <p:embeddedFont>
      <p:font typeface="Montserrat Medium"/>
      <p:regular r:id="rId57"/>
      <p:bold r:id="rId58"/>
      <p:italic r:id="rId59"/>
      <p:boldItalic r:id="rId60"/>
    </p:embeddedFont>
    <p:embeddedFont>
      <p:font typeface="Maven Pro"/>
      <p:regular r:id="rId61"/>
      <p:bold r:id="rId62"/>
    </p:embeddedFont>
    <p:embeddedFont>
      <p:font typeface="Montserrat ExtraBold"/>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6880D1-3699-4E8A-9C2A-48661EB7BD09}">
  <a:tblStyle styleId="{7E6880D1-3699-4E8A-9C2A-48661EB7BD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avenPro-bold.fntdata"/><Relationship Id="rId61" Type="http://schemas.openxmlformats.org/officeDocument/2006/relationships/font" Target="fonts/MavenPro-regular.fntdata"/><Relationship Id="rId20" Type="http://schemas.openxmlformats.org/officeDocument/2006/relationships/slide" Target="slides/slide15.xml"/><Relationship Id="rId64" Type="http://schemas.openxmlformats.org/officeDocument/2006/relationships/font" Target="fonts/MontserratExtraBold-boldItalic.fntdata"/><Relationship Id="rId63" Type="http://schemas.openxmlformats.org/officeDocument/2006/relationships/font" Target="fonts/MontserratExtraBo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Medium-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ontserrat-italic.fntdata"/><Relationship Id="rId10" Type="http://schemas.openxmlformats.org/officeDocument/2006/relationships/slide" Target="slides/slide5.xml"/><Relationship Id="rId54" Type="http://schemas.openxmlformats.org/officeDocument/2006/relationships/font" Target="fonts/Montserrat-bold.fntdata"/><Relationship Id="rId13" Type="http://schemas.openxmlformats.org/officeDocument/2006/relationships/slide" Target="slides/slide8.xml"/><Relationship Id="rId57" Type="http://schemas.openxmlformats.org/officeDocument/2006/relationships/font" Target="fonts/MontserratMedium-regular.fntdata"/><Relationship Id="rId12" Type="http://schemas.openxmlformats.org/officeDocument/2006/relationships/slide" Target="slides/slide7.xml"/><Relationship Id="rId56" Type="http://schemas.openxmlformats.org/officeDocument/2006/relationships/font" Target="fonts/Montserrat-boldItalic.fntdata"/><Relationship Id="rId15" Type="http://schemas.openxmlformats.org/officeDocument/2006/relationships/slide" Target="slides/slide10.xml"/><Relationship Id="rId59" Type="http://schemas.openxmlformats.org/officeDocument/2006/relationships/font" Target="fonts/MontserratMedium-italic.fntdata"/><Relationship Id="rId14" Type="http://schemas.openxmlformats.org/officeDocument/2006/relationships/slide" Target="slides/slide9.xml"/><Relationship Id="rId58" Type="http://schemas.openxmlformats.org/officeDocument/2006/relationships/font" Target="fonts/Montserrat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l/linearrelationship.asp"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a71eec23f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a71eec23f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4bdf8aeb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4bdf8aeb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4bbd53a2d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4bbd53a2d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linear regression</a:t>
            </a:r>
            <a:endParaRPr/>
          </a:p>
          <a:p>
            <a:pPr indent="0" lvl="0" marL="0" rtl="0" algn="l">
              <a:spcBef>
                <a:spcPts val="0"/>
              </a:spcBef>
              <a:spcAft>
                <a:spcPts val="0"/>
              </a:spcAft>
              <a:buNone/>
            </a:pPr>
            <a:r>
              <a:rPr lang="en"/>
              <a:t>Support vector </a:t>
            </a:r>
            <a:r>
              <a:rPr lang="en"/>
              <a:t>regression</a:t>
            </a:r>
            <a:endParaRPr/>
          </a:p>
          <a:p>
            <a:pPr indent="0" lvl="0" marL="0" rtl="0" algn="l">
              <a:spcBef>
                <a:spcPts val="0"/>
              </a:spcBef>
              <a:spcAft>
                <a:spcPts val="0"/>
              </a:spcAft>
              <a:buNone/>
            </a:pPr>
            <a:r>
              <a:rPr lang="en"/>
              <a:t>Random forest </a:t>
            </a:r>
            <a:endParaRPr/>
          </a:p>
          <a:p>
            <a:pPr indent="0" lvl="0" marL="0" rtl="0" algn="l">
              <a:spcBef>
                <a:spcPts val="0"/>
              </a:spcBef>
              <a:spcAft>
                <a:spcPts val="0"/>
              </a:spcAft>
              <a:buNone/>
            </a:pPr>
            <a:r>
              <a:rPr lang="en"/>
              <a:t>Extreme Gradient Boosted Decision Trees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models will be explained in </a:t>
            </a:r>
            <a:r>
              <a:rPr lang="en"/>
              <a:t>detail</a:t>
            </a:r>
            <a:r>
              <a:rPr lang="en"/>
              <a:t> in the coming slides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206d92a52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206d92a52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processed the data before </a:t>
            </a:r>
            <a:r>
              <a:rPr lang="en"/>
              <a:t>applying</a:t>
            </a:r>
            <a:r>
              <a:rPr lang="en"/>
              <a:t> the models, selecting and sorting the data as per location and ensemble, we added a new DateTime column and rearranged it to make it the first column so that we can easily split the data using column </a:t>
            </a:r>
            <a:r>
              <a:rPr lang="en"/>
              <a:t>numbers. We then removed all the columns containing metadata, and again sorted it using the newly created DateTime column and reset the index</a:t>
            </a:r>
            <a:endParaRPr/>
          </a:p>
          <a:p>
            <a:pPr indent="0" lvl="0" marL="0" rtl="0" algn="l">
              <a:spcBef>
                <a:spcPts val="0"/>
              </a:spcBef>
              <a:spcAft>
                <a:spcPts val="0"/>
              </a:spcAft>
              <a:buNone/>
            </a:pPr>
            <a:r>
              <a:rPr lang="en"/>
              <a:t>Then we split the data with 80:20 ratio with the larger set </a:t>
            </a:r>
            <a:r>
              <a:rPr lang="en"/>
              <a:t>forming</a:t>
            </a:r>
            <a:r>
              <a:rPr lang="en"/>
              <a:t> the training data and the smaller set making the </a:t>
            </a:r>
            <a:r>
              <a:rPr lang="en"/>
              <a:t>testing</a:t>
            </a:r>
            <a:r>
              <a:rPr lang="en"/>
              <a:t> data. These sets were then used as inputs for the models and we compared the model performance using two metrics r2 score and rmse. These metrics have been explained in the coming slides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206d92a5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206d92a5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4bdf8aeb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4bdf8ae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rPr>
              <a:t>R2 squared is also known as Coefficient of Determination or sometimes also known as Goodness of fit.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4bdf8aeb3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4bdf8aeb3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206d92a5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206d92a5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350">
                <a:solidFill>
                  <a:srgbClr val="111111"/>
                </a:solidFill>
                <a:highlight>
                  <a:srgbClr val="FFFFFF"/>
                </a:highlight>
              </a:rPr>
              <a:t>The goal of multiple linear regression is to model the </a:t>
            </a:r>
            <a:r>
              <a:rPr lang="en" sz="1350" u="sng">
                <a:solidFill>
                  <a:srgbClr val="2C40D0"/>
                </a:solidFill>
                <a:highlight>
                  <a:srgbClr val="FFFFFF"/>
                </a:highlight>
                <a:hlinkClick r:id="rId2">
                  <a:extLst>
                    <a:ext uri="{A12FA001-AC4F-418D-AE19-62706E023703}">
                      <ahyp:hlinkClr val="tx"/>
                    </a:ext>
                  </a:extLst>
                </a:hlinkClick>
              </a:rPr>
              <a:t>linear relationship</a:t>
            </a:r>
            <a:r>
              <a:rPr lang="en" sz="1350">
                <a:solidFill>
                  <a:srgbClr val="111111"/>
                </a:solidFill>
                <a:highlight>
                  <a:srgbClr val="FFFFFF"/>
                </a:highlight>
              </a:rPr>
              <a:t> between the explanatory (independent) variables and response (dependent) variables.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206d92a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206d92a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206d92a5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206d92a5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4bdf8aeb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4bdf8aeb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206d92a52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206d92a52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206d92a52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206d92a52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4bbd53a2d_1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4bbd53a2d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4bbd53a2d_1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4bbd53a2d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4bbd53a2d_1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24bbd53a2d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one point from pros to be scraped off</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4bdf8aeb3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4bdf8aeb3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updating the Time and Date format and reshaping y, we finally begin working on implementing the model.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206d92a52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206d92a52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step after feature scaling is Training the model. We use the SVR function of sklearn library for this. We also use a special kernel = “RBF” for training the model on the non linear dataset. Radial Basis Function, abbreviated as RBF, is one of the most widely used kernels owing to its similarity to Gaussian Distribution. The RBF kernel function for two points X₁ and X₂ computes the similarity or how close they are to each other.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4bdf8aeb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4bdf8aeb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chemeClr val="dk1"/>
                </a:solidFill>
                <a:latin typeface="Montserrat"/>
                <a:ea typeface="Montserrat"/>
                <a:cs typeface="Montserrat"/>
                <a:sym typeface="Montserrat"/>
              </a:rPr>
              <a:t>Coming to the most interesting part of the code- predicting the test results. We first scale X and then use the predict function belonging to the regressor class in sklearn. Further making use of inverse_transform function to scale back to the original values ( that had been scaled by StandardScale() ) Once again, we reshape the predicted values of y as we get the transpose of it from the inverse transform function.</a:t>
            </a:r>
            <a:endParaRPr sz="1000">
              <a:solidFill>
                <a:schemeClr val="dk1"/>
              </a:solidFill>
              <a:latin typeface="Montserrat"/>
              <a:ea typeface="Montserrat"/>
              <a:cs typeface="Montserrat"/>
              <a:sym typeface="Montserrat"/>
            </a:endParaRPr>
          </a:p>
          <a:p>
            <a:pPr indent="0" lvl="0" marL="457200" rtl="0" algn="l">
              <a:spcBef>
                <a:spcPts val="1600"/>
              </a:spcBef>
              <a:spcAft>
                <a:spcPts val="1600"/>
              </a:spcAft>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4bbd53a2d_1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4bbd53a2d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Post prediction, we try evaluating the model by two parameters- r2 score and rmse score. The SVR model on our dataset gave an r2score of 0.931 and an rmse score of 87.73. We have also plotted a graph showing </a:t>
            </a:r>
            <a:r>
              <a:rPr lang="en" sz="1000">
                <a:solidFill>
                  <a:schemeClr val="dk1"/>
                </a:solidFill>
              </a:rPr>
              <a:t>comparison</a:t>
            </a:r>
            <a:r>
              <a:rPr lang="en" sz="1000">
                <a:solidFill>
                  <a:schemeClr val="dk1"/>
                </a:solidFill>
              </a:rPr>
              <a:t> between the predicted values and the actual values. Now we shall proceed to Random Forest Model. </a:t>
            </a:r>
            <a:endParaRPr sz="10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4bdf8aeb3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4bdf8aeb3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a71eec23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a71eec23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4bbd53a2d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24bbd53a2d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24bbd53a2d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24bbd53a2d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4bbd53a2d_1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4bbd53a2d_1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4f20f4d5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24f20f4d5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206d92a52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206d92a52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4bbd53a2d_1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24bbd53a2d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24bdf8aeb3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24bdf8aeb3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come to the section of xg</a:t>
            </a:r>
            <a:r>
              <a:rPr lang="en"/>
              <a:t>boosted</a:t>
            </a:r>
            <a:r>
              <a:rPr lang="en"/>
              <a:t> decision trees. NEXT SLIDE PLEASE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206d9295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206d9295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Extreme Gradient Boosting, also known as xgboost, is an ML algorithm which can be used to </a:t>
            </a:r>
            <a:r>
              <a:rPr lang="en">
                <a:solidFill>
                  <a:schemeClr val="dk1"/>
                </a:solidFill>
              </a:rPr>
              <a:t>specifically train gradient boosted decision trees to </a:t>
            </a:r>
            <a:r>
              <a:rPr lang="en"/>
              <a:t>get perfect results within a short span of time. It also helps to prevent overfitting of data and handles missing data quite well. But let us first see </a:t>
            </a:r>
            <a:r>
              <a:rPr lang="en"/>
              <a:t>what</a:t>
            </a:r>
            <a:r>
              <a:rPr lang="en"/>
              <a:t> we actually mean by overfitting.</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206d9295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2206d9295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the same collection of data point plotted in 3 different graphs. The first model on the left predicted the output variable using a straight line which led to many points lying way to far from the line. The third one fits too just many data points and may not be a good fit for predicting other input data. The one on </a:t>
            </a:r>
            <a:r>
              <a:rPr lang="en"/>
              <a:t>the</a:t>
            </a:r>
            <a:r>
              <a:rPr lang="en"/>
              <a:t> middle is the best fit for the current scenario.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206d9295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2206d9295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now try to </a:t>
            </a:r>
            <a:r>
              <a:rPr lang="en"/>
              <a:t>understand</a:t>
            </a:r>
            <a:r>
              <a:rPr lang="en"/>
              <a:t> the idea behind gradient boosting. The idea of boosting came out of the idea of whether a weak learner can be modified to become better. And when a decision tree is the weak learner, the resulting algorithm is called gradient boosted trees.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f9262ee2f_0_26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f9262ee2f_0_26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2206d9295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2206d9295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Coming to decision trees, they are </a:t>
            </a:r>
            <a:r>
              <a:rPr lang="en"/>
              <a:t>nothing</a:t>
            </a:r>
            <a:r>
              <a:rPr lang="en"/>
              <a:t> but flowchart like tree structures, where each internal node denotes a test on an attribute, each branch represents an outcome of the test, and each leaf node (ie, terminal node) holds a class label. Decision tree learning is a process of finding the optimal rules in each internal tree node according to the selected metric.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206d929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2206d929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of the pros and cons of XGBoost. One of the major pros of using XGboost is that it has very good execution speed. But on the other hand, it doesn’t work on sparse data and very dispersed data can cause issues.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2206d9295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2206d9295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code where we split the dataset into training and test set. We then use XGboost to train our model.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206d929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2206d929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predict the values and display the test set results. We also evaluate the model’s performance. The Root mean square error comes out to be 21.39 and the r </a:t>
            </a:r>
            <a:r>
              <a:rPr lang="en"/>
              <a:t>squared</a:t>
            </a:r>
            <a:r>
              <a:rPr lang="en"/>
              <a:t> score comes out to be 0.996.</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206d9295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2206d9295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plot of predicted </a:t>
            </a:r>
            <a:r>
              <a:rPr lang="en"/>
              <a:t>values</a:t>
            </a:r>
            <a:r>
              <a:rPr lang="en"/>
              <a:t> and the actual values of one location for one month. As it can be seen, the predicted values are quite close to the actual values.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over to Ibrahim for the conclusion and final result.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206d9295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206d9295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our null </a:t>
            </a:r>
            <a:r>
              <a:rPr lang="en"/>
              <a:t>hypothesis</a:t>
            </a:r>
            <a:r>
              <a:rPr lang="en"/>
              <a:t> considers our best model’s i.e XGBoost efficiency/performance. So the metric that we are using for this is z-test on the trending mean of the training data as well as a sample of 150 readings of the predicted data.</a:t>
            </a:r>
            <a:endParaRPr/>
          </a:p>
          <a:p>
            <a:pPr indent="0" lvl="0" marL="0" rtl="0" algn="l">
              <a:spcBef>
                <a:spcPts val="0"/>
              </a:spcBef>
              <a:spcAft>
                <a:spcPts val="0"/>
              </a:spcAft>
              <a:buNone/>
            </a:pPr>
            <a:r>
              <a:rPr lang="en"/>
              <a:t>We see that our Null hypothesis can be </a:t>
            </a:r>
            <a:r>
              <a:rPr lang="en"/>
              <a:t>accepted</a:t>
            </a:r>
            <a:r>
              <a:rPr lang="en"/>
              <a:t> with a confidence level of 95%</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206d92a52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2206d92a52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206d92a52_1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2206d92a52_1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a71eec23f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a71eec23f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a71eec23f_3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a71eec23f_3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as we saw time, the data we had was in .nc format which wasnt supported by standard libraries. After various attempts, we used the xarray library at last which converted the data into pandas. We also went on to create new features out of existing features.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a71eec23f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a71eec23f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4 plots that we constructed using the data we had.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a71eec23f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a71eec23f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a71eec23f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a71eec23f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SECTION_TITLE_AND_DESCRIPTION_1_1_5">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36"/>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6" name="Google Shape;156;p36"/>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7" name="Google Shape;157;p36"/>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8" name="Google Shape;158;p36"/>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9" name="Google Shape;159;p36"/>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0" name="Google Shape;160;p36"/>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1" name="Google Shape;161;p36"/>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33.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7.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ctrTitle"/>
          </p:nvPr>
        </p:nvSpPr>
        <p:spPr>
          <a:xfrm>
            <a:off x="2175900" y="988463"/>
            <a:ext cx="4792200" cy="12684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SOLAR FORECASTING</a:t>
            </a:r>
            <a:endParaRPr>
              <a:solidFill>
                <a:schemeClr val="lt2"/>
              </a:solidFill>
            </a:endParaRPr>
          </a:p>
        </p:txBody>
      </p:sp>
      <p:sp>
        <p:nvSpPr>
          <p:cNvPr id="167" name="Google Shape;167;p37"/>
          <p:cNvSpPr txBox="1"/>
          <p:nvPr>
            <p:ph idx="1" type="subTitle"/>
          </p:nvPr>
        </p:nvSpPr>
        <p:spPr>
          <a:xfrm>
            <a:off x="2044200" y="2780588"/>
            <a:ext cx="5055600" cy="183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ABHIMANYU SINGH BISHT 2001CB04</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KHUSHI SHAH 2001EE91</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SYED IBRAHIM AHMAD 2001ME77</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ANSHUL THAKKAR 2001EE86</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SAI NANDAN PANIGRAHY 2001CB46</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SYED SHAHEER TANVEER 2001CB58</a:t>
            </a:r>
            <a:endParaRPr/>
          </a:p>
        </p:txBody>
      </p:sp>
      <p:sp>
        <p:nvSpPr>
          <p:cNvPr id="168" name="Google Shape;168;p37"/>
          <p:cNvSpPr txBox="1"/>
          <p:nvPr>
            <p:ph type="ctrTitle"/>
          </p:nvPr>
        </p:nvSpPr>
        <p:spPr>
          <a:xfrm>
            <a:off x="2941650" y="2286313"/>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Montserrat"/>
                <a:ea typeface="Montserrat"/>
                <a:cs typeface="Montserrat"/>
                <a:sym typeface="Montserrat"/>
              </a:rPr>
              <a:t>GROUP 33 </a:t>
            </a:r>
            <a:endParaRPr sz="2200">
              <a:latin typeface="Montserrat"/>
              <a:ea typeface="Montserrat"/>
              <a:cs typeface="Montserrat"/>
              <a:sym typeface="Montserrat"/>
            </a:endParaRPr>
          </a:p>
        </p:txBody>
      </p:sp>
      <p:cxnSp>
        <p:nvCxnSpPr>
          <p:cNvPr id="169" name="Google Shape;169;p37"/>
          <p:cNvCxnSpPr/>
          <p:nvPr/>
        </p:nvCxnSpPr>
        <p:spPr>
          <a:xfrm>
            <a:off x="3190500" y="2227109"/>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6"/>
          <p:cNvSpPr txBox="1"/>
          <p:nvPr>
            <p:ph type="title"/>
          </p:nvPr>
        </p:nvSpPr>
        <p:spPr>
          <a:xfrm>
            <a:off x="152400" y="302650"/>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Hypothesis</a:t>
            </a:r>
            <a:endParaRPr>
              <a:solidFill>
                <a:schemeClr val="accent1"/>
              </a:solidFill>
            </a:endParaRPr>
          </a:p>
        </p:txBody>
      </p:sp>
      <p:sp>
        <p:nvSpPr>
          <p:cNvPr id="242" name="Google Shape;242;p46"/>
          <p:cNvSpPr txBox="1"/>
          <p:nvPr/>
        </p:nvSpPr>
        <p:spPr>
          <a:xfrm>
            <a:off x="290300" y="958575"/>
            <a:ext cx="8481300" cy="3586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We propose that if we take a sample of 150 readings from a random location (31, 259), the mean of that particular sample doesn’t deviate from the mean of the total </a:t>
            </a:r>
            <a:r>
              <a:rPr lang="en" sz="1600">
                <a:solidFill>
                  <a:schemeClr val="lt1"/>
                </a:solidFill>
                <a:latin typeface="Montserrat"/>
                <a:ea typeface="Montserrat"/>
                <a:cs typeface="Montserrat"/>
                <a:sym typeface="Montserrat"/>
              </a:rPr>
              <a:t>training</a:t>
            </a:r>
            <a:r>
              <a:rPr lang="en" sz="1600">
                <a:solidFill>
                  <a:schemeClr val="lt1"/>
                </a:solidFill>
                <a:latin typeface="Montserrat"/>
                <a:ea typeface="Montserrat"/>
                <a:cs typeface="Montserrat"/>
                <a:sym typeface="Montserrat"/>
              </a:rPr>
              <a:t> data with respect to our chosen confidence interval.</a:t>
            </a:r>
            <a:endParaRPr sz="16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In our case, we take the significance value cut-off (alpha) to be 0.05 (or 5%).</a:t>
            </a:r>
            <a:endParaRPr sz="1600">
              <a:solidFill>
                <a:schemeClr val="lt1"/>
              </a:solidFill>
              <a:latin typeface="Montserrat"/>
              <a:ea typeface="Montserrat"/>
              <a:cs typeface="Montserrat"/>
              <a:sym typeface="Montserrat"/>
            </a:endParaRPr>
          </a:p>
        </p:txBody>
      </p:sp>
      <p:pic>
        <p:nvPicPr>
          <p:cNvPr id="243" name="Google Shape;243;p46"/>
          <p:cNvPicPr preferRelativeResize="0"/>
          <p:nvPr/>
        </p:nvPicPr>
        <p:blipFill>
          <a:blip r:embed="rId3">
            <a:alphaModFix/>
          </a:blip>
          <a:stretch>
            <a:fillRect/>
          </a:stretch>
        </p:blipFill>
        <p:spPr>
          <a:xfrm>
            <a:off x="2224213" y="2565025"/>
            <a:ext cx="4535925" cy="2354800"/>
          </a:xfrm>
          <a:prstGeom prst="rect">
            <a:avLst/>
          </a:prstGeom>
          <a:noFill/>
          <a:ln cap="flat" cmpd="sng" w="9525">
            <a:solidFill>
              <a:schemeClr val="lt1"/>
            </a:solidFill>
            <a:prstDash val="solid"/>
            <a:round/>
            <a:headEnd len="sm" w="sm" type="none"/>
            <a:tailEnd len="sm" w="sm" type="none"/>
          </a:ln>
        </p:spPr>
      </p:pic>
      <p:sp>
        <p:nvSpPr>
          <p:cNvPr id="244" name="Google Shape;244;p46"/>
          <p:cNvSpPr/>
          <p:nvPr/>
        </p:nvSpPr>
        <p:spPr>
          <a:xfrm>
            <a:off x="5696025" y="4078625"/>
            <a:ext cx="873900" cy="12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6"/>
          <p:cNvSpPr/>
          <p:nvPr/>
        </p:nvSpPr>
        <p:spPr>
          <a:xfrm>
            <a:off x="3256575" y="4130550"/>
            <a:ext cx="873900" cy="12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7"/>
          <p:cNvSpPr txBox="1"/>
          <p:nvPr>
            <p:ph type="title"/>
          </p:nvPr>
        </p:nvSpPr>
        <p:spPr>
          <a:xfrm>
            <a:off x="3760325" y="3417250"/>
            <a:ext cx="4618200" cy="67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Machine Learning</a:t>
            </a:r>
            <a:endParaRPr/>
          </a:p>
        </p:txBody>
      </p:sp>
      <p:cxnSp>
        <p:nvCxnSpPr>
          <p:cNvPr id="251" name="Google Shape;251;p47"/>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Models</a:t>
            </a:r>
            <a:endParaRPr/>
          </a:p>
          <a:p>
            <a:pPr indent="0" lvl="0" marL="0" rtl="0" algn="l">
              <a:spcBef>
                <a:spcPts val="0"/>
              </a:spcBef>
              <a:spcAft>
                <a:spcPts val="0"/>
              </a:spcAft>
              <a:buNone/>
            </a:pPr>
            <a:r>
              <a:rPr lang="en"/>
              <a:t>Used</a:t>
            </a:r>
            <a:endParaRPr/>
          </a:p>
        </p:txBody>
      </p:sp>
      <p:cxnSp>
        <p:nvCxnSpPr>
          <p:cNvPr id="257" name="Google Shape;257;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8" name="Google Shape;258;p48"/>
          <p:cNvSpPr txBox="1"/>
          <p:nvPr>
            <p:ph type="title"/>
          </p:nvPr>
        </p:nvSpPr>
        <p:spPr>
          <a:xfrm>
            <a:off x="2509347"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SVR </a:t>
            </a:r>
            <a:endParaRPr/>
          </a:p>
        </p:txBody>
      </p:sp>
      <p:sp>
        <p:nvSpPr>
          <p:cNvPr id="259" name="Google Shape;259;p48"/>
          <p:cNvSpPr txBox="1"/>
          <p:nvPr>
            <p:ph idx="2" type="title"/>
          </p:nvPr>
        </p:nvSpPr>
        <p:spPr>
          <a:xfrm>
            <a:off x="4576353"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a:t>
            </a:r>
            <a:endParaRPr/>
          </a:p>
        </p:txBody>
      </p:sp>
      <p:sp>
        <p:nvSpPr>
          <p:cNvPr id="260" name="Google Shape;260;p48"/>
          <p:cNvSpPr txBox="1"/>
          <p:nvPr>
            <p:ph idx="5" type="title"/>
          </p:nvPr>
        </p:nvSpPr>
        <p:spPr>
          <a:xfrm>
            <a:off x="442347"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MLR </a:t>
            </a:r>
            <a:endParaRPr/>
          </a:p>
        </p:txBody>
      </p:sp>
      <p:cxnSp>
        <p:nvCxnSpPr>
          <p:cNvPr id="261" name="Google Shape;261;p48"/>
          <p:cNvCxnSpPr/>
          <p:nvPr/>
        </p:nvCxnSpPr>
        <p:spPr>
          <a:xfrm>
            <a:off x="3406947"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62" name="Google Shape;262;p48"/>
          <p:cNvCxnSpPr/>
          <p:nvPr/>
        </p:nvCxnSpPr>
        <p:spPr>
          <a:xfrm>
            <a:off x="5473950"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63" name="Google Shape;263;p48"/>
          <p:cNvCxnSpPr/>
          <p:nvPr/>
        </p:nvCxnSpPr>
        <p:spPr>
          <a:xfrm>
            <a:off x="1339950"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4" name="Google Shape;264;p48"/>
          <p:cNvSpPr/>
          <p:nvPr/>
        </p:nvSpPr>
        <p:spPr>
          <a:xfrm>
            <a:off x="11335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8"/>
          <p:cNvSpPr/>
          <p:nvPr/>
        </p:nvSpPr>
        <p:spPr>
          <a:xfrm>
            <a:off x="3200547"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8"/>
          <p:cNvSpPr/>
          <p:nvPr/>
        </p:nvSpPr>
        <p:spPr>
          <a:xfrm>
            <a:off x="52675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48"/>
          <p:cNvGrpSpPr/>
          <p:nvPr/>
        </p:nvGrpSpPr>
        <p:grpSpPr>
          <a:xfrm>
            <a:off x="5430029" y="2043939"/>
            <a:ext cx="359651" cy="371013"/>
            <a:chOff x="7521454" y="2906139"/>
            <a:chExt cx="359651" cy="371013"/>
          </a:xfrm>
        </p:grpSpPr>
        <p:sp>
          <p:nvSpPr>
            <p:cNvPr id="268" name="Google Shape;268;p48"/>
            <p:cNvSpPr/>
            <p:nvPr/>
          </p:nvSpPr>
          <p:spPr>
            <a:xfrm>
              <a:off x="7614677" y="3138830"/>
              <a:ext cx="79983" cy="138322"/>
            </a:xfrm>
            <a:custGeom>
              <a:rect b="b" l="l" r="r" t="t"/>
              <a:pathLst>
                <a:path extrusionOk="0" h="4346" w="2513">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8"/>
            <p:cNvSpPr/>
            <p:nvPr/>
          </p:nvSpPr>
          <p:spPr>
            <a:xfrm>
              <a:off x="7707518" y="3138830"/>
              <a:ext cx="79983" cy="138322"/>
            </a:xfrm>
            <a:custGeom>
              <a:rect b="b" l="l" r="r" t="t"/>
              <a:pathLst>
                <a:path extrusionOk="0" h="4346" w="2513">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8"/>
            <p:cNvSpPr/>
            <p:nvPr/>
          </p:nvSpPr>
          <p:spPr>
            <a:xfrm>
              <a:off x="7800740" y="3138830"/>
              <a:ext cx="80364" cy="138322"/>
            </a:xfrm>
            <a:custGeom>
              <a:rect b="b" l="l" r="r" t="t"/>
              <a:pathLst>
                <a:path extrusionOk="0" h="4346" w="2525">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8"/>
            <p:cNvSpPr/>
            <p:nvPr/>
          </p:nvSpPr>
          <p:spPr>
            <a:xfrm>
              <a:off x="7521454" y="3138830"/>
              <a:ext cx="79983" cy="138322"/>
            </a:xfrm>
            <a:custGeom>
              <a:rect b="b" l="l" r="r" t="t"/>
              <a:pathLst>
                <a:path extrusionOk="0" h="4346" w="2513">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8"/>
            <p:cNvSpPr/>
            <p:nvPr/>
          </p:nvSpPr>
          <p:spPr>
            <a:xfrm>
              <a:off x="7555923" y="2906139"/>
              <a:ext cx="289949" cy="219833"/>
            </a:xfrm>
            <a:custGeom>
              <a:rect b="b" l="l" r="r" t="t"/>
              <a:pathLst>
                <a:path extrusionOk="0" h="6907" w="911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48"/>
          <p:cNvSpPr txBox="1"/>
          <p:nvPr>
            <p:ph idx="2" type="title"/>
          </p:nvPr>
        </p:nvSpPr>
        <p:spPr>
          <a:xfrm>
            <a:off x="6643353"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 Tree</a:t>
            </a:r>
            <a:endParaRPr/>
          </a:p>
        </p:txBody>
      </p:sp>
      <p:cxnSp>
        <p:nvCxnSpPr>
          <p:cNvPr id="274" name="Google Shape;274;p48"/>
          <p:cNvCxnSpPr/>
          <p:nvPr/>
        </p:nvCxnSpPr>
        <p:spPr>
          <a:xfrm>
            <a:off x="7540950"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5" name="Google Shape;275;p48"/>
          <p:cNvSpPr/>
          <p:nvPr/>
        </p:nvSpPr>
        <p:spPr>
          <a:xfrm>
            <a:off x="73345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48"/>
          <p:cNvGrpSpPr/>
          <p:nvPr/>
        </p:nvGrpSpPr>
        <p:grpSpPr>
          <a:xfrm>
            <a:off x="3366285" y="2053441"/>
            <a:ext cx="353145" cy="351998"/>
            <a:chOff x="852385" y="1510916"/>
            <a:chExt cx="353145" cy="351998"/>
          </a:xfrm>
        </p:grpSpPr>
        <p:sp>
          <p:nvSpPr>
            <p:cNvPr id="277" name="Google Shape;277;p48"/>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8"/>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8"/>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48"/>
          <p:cNvGrpSpPr/>
          <p:nvPr/>
        </p:nvGrpSpPr>
        <p:grpSpPr>
          <a:xfrm>
            <a:off x="7497028" y="2049042"/>
            <a:ext cx="361147" cy="360797"/>
            <a:chOff x="7978465" y="1969392"/>
            <a:chExt cx="361147" cy="360797"/>
          </a:xfrm>
        </p:grpSpPr>
        <p:sp>
          <p:nvSpPr>
            <p:cNvPr id="281" name="Google Shape;281;p48"/>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8"/>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8"/>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8"/>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8"/>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8"/>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8"/>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8"/>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8"/>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48"/>
          <p:cNvSpPr/>
          <p:nvPr/>
        </p:nvSpPr>
        <p:spPr>
          <a:xfrm>
            <a:off x="1302070" y="2052254"/>
            <a:ext cx="354363" cy="354395"/>
          </a:xfrm>
          <a:custGeom>
            <a:rect b="b" l="l" r="r" t="t"/>
            <a:pathLst>
              <a:path extrusionOk="0" h="11134" w="11133">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the Models</a:t>
            </a:r>
            <a:endParaRPr/>
          </a:p>
        </p:txBody>
      </p:sp>
      <p:sp>
        <p:nvSpPr>
          <p:cNvPr id="296" name="Google Shape;296;p49"/>
          <p:cNvSpPr txBox="1"/>
          <p:nvPr>
            <p:ph idx="1" type="body"/>
          </p:nvPr>
        </p:nvSpPr>
        <p:spPr>
          <a:xfrm>
            <a:off x="583775" y="1051800"/>
            <a:ext cx="7172100" cy="303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t>Before we explain each model that we have used to make predictions, There were a few steps that were common while utilising all of them:</a:t>
            </a:r>
            <a:endParaRPr sz="1400"/>
          </a:p>
          <a:p>
            <a:pPr indent="-317500" lvl="0" marL="457200" rtl="0" algn="l">
              <a:lnSpc>
                <a:spcPct val="150000"/>
              </a:lnSpc>
              <a:spcBef>
                <a:spcPts val="1600"/>
              </a:spcBef>
              <a:spcAft>
                <a:spcPts val="0"/>
              </a:spcAft>
              <a:buSzPts val="1400"/>
              <a:buAutoNum type="arabicParenR"/>
            </a:pPr>
            <a:r>
              <a:rPr lang="en" sz="1400"/>
              <a:t>According to the model being used, our data set was preprocessed respectively.</a:t>
            </a:r>
            <a:endParaRPr sz="1400"/>
          </a:p>
          <a:p>
            <a:pPr indent="-317500" lvl="0" marL="457200" rtl="0" algn="l">
              <a:lnSpc>
                <a:spcPct val="150000"/>
              </a:lnSpc>
              <a:spcBef>
                <a:spcPts val="0"/>
              </a:spcBef>
              <a:spcAft>
                <a:spcPts val="0"/>
              </a:spcAft>
              <a:buSzPts val="1400"/>
              <a:buAutoNum type="arabicParenR"/>
            </a:pPr>
            <a:r>
              <a:rPr lang="en" sz="1400"/>
              <a:t>We split our data into a Training set and Testing Set. (Training being 80% of the data and the rest 20% being the testing set)</a:t>
            </a:r>
            <a:endParaRPr sz="1400"/>
          </a:p>
          <a:p>
            <a:pPr indent="-317500" lvl="0" marL="457200" rtl="0" algn="l">
              <a:lnSpc>
                <a:spcPct val="150000"/>
              </a:lnSpc>
              <a:spcBef>
                <a:spcPts val="0"/>
              </a:spcBef>
              <a:spcAft>
                <a:spcPts val="0"/>
              </a:spcAft>
              <a:buSzPts val="1400"/>
              <a:buAutoNum type="arabicParenR"/>
            </a:pPr>
            <a:r>
              <a:rPr lang="en" sz="1400"/>
              <a:t>The Predictions made by the models were evaluated using </a:t>
            </a:r>
            <a:r>
              <a:rPr lang="en" sz="1400"/>
              <a:t>RMSE</a:t>
            </a:r>
            <a:r>
              <a:rPr lang="en" sz="1400"/>
              <a:t> and R-squared evaluation metric. The Evaluation metrics have been explained ahead.</a:t>
            </a:r>
            <a:endParaRPr sz="1400"/>
          </a:p>
          <a:p>
            <a:pPr indent="0" lvl="0" marL="0" rtl="0" algn="l">
              <a:lnSpc>
                <a:spcPct val="150000"/>
              </a:lnSpc>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0"/>
          <p:cNvPicPr preferRelativeResize="0"/>
          <p:nvPr/>
        </p:nvPicPr>
        <p:blipFill rotWithShape="1">
          <a:blip r:embed="rId3">
            <a:alphaModFix/>
          </a:blip>
          <a:srcRect b="4970" l="0" r="7080" t="0"/>
          <a:stretch/>
        </p:blipFill>
        <p:spPr>
          <a:xfrm>
            <a:off x="326950" y="847775"/>
            <a:ext cx="3168950" cy="1466800"/>
          </a:xfrm>
          <a:prstGeom prst="rect">
            <a:avLst/>
          </a:prstGeom>
          <a:noFill/>
          <a:ln>
            <a:noFill/>
          </a:ln>
        </p:spPr>
      </p:pic>
      <p:pic>
        <p:nvPicPr>
          <p:cNvPr id="302" name="Google Shape;302;p50"/>
          <p:cNvPicPr preferRelativeResize="0"/>
          <p:nvPr/>
        </p:nvPicPr>
        <p:blipFill>
          <a:blip r:embed="rId4">
            <a:alphaModFix/>
          </a:blip>
          <a:stretch>
            <a:fillRect/>
          </a:stretch>
        </p:blipFill>
        <p:spPr>
          <a:xfrm>
            <a:off x="3645775" y="371500"/>
            <a:ext cx="5290976" cy="2345401"/>
          </a:xfrm>
          <a:prstGeom prst="rect">
            <a:avLst/>
          </a:prstGeom>
          <a:noFill/>
          <a:ln>
            <a:noFill/>
          </a:ln>
        </p:spPr>
      </p:pic>
      <p:pic>
        <p:nvPicPr>
          <p:cNvPr id="303" name="Google Shape;303;p50"/>
          <p:cNvPicPr preferRelativeResize="0"/>
          <p:nvPr/>
        </p:nvPicPr>
        <p:blipFill rotWithShape="1">
          <a:blip r:embed="rId5">
            <a:alphaModFix/>
          </a:blip>
          <a:srcRect b="8650" l="0" r="0" t="0"/>
          <a:stretch/>
        </p:blipFill>
        <p:spPr>
          <a:xfrm>
            <a:off x="789675" y="3384150"/>
            <a:ext cx="7564650" cy="1206975"/>
          </a:xfrm>
          <a:prstGeom prst="rect">
            <a:avLst/>
          </a:prstGeom>
          <a:noFill/>
          <a:ln>
            <a:noFill/>
          </a:ln>
        </p:spPr>
      </p:pic>
      <p:sp>
        <p:nvSpPr>
          <p:cNvPr id="304" name="Google Shape;304;p50"/>
          <p:cNvSpPr txBox="1"/>
          <p:nvPr/>
        </p:nvSpPr>
        <p:spPr>
          <a:xfrm>
            <a:off x="718713" y="2668825"/>
            <a:ext cx="263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These three libraries were used in all the models.</a:t>
            </a:r>
            <a:endParaRPr>
              <a:solidFill>
                <a:schemeClr val="lt1"/>
              </a:solidFill>
              <a:latin typeface="Montserrat"/>
              <a:ea typeface="Montserrat"/>
              <a:cs typeface="Montserrat"/>
              <a:sym typeface="Montserrat"/>
            </a:endParaRPr>
          </a:p>
        </p:txBody>
      </p:sp>
      <p:sp>
        <p:nvSpPr>
          <p:cNvPr id="305" name="Google Shape;305;p50"/>
          <p:cNvSpPr txBox="1"/>
          <p:nvPr/>
        </p:nvSpPr>
        <p:spPr>
          <a:xfrm>
            <a:off x="4782175" y="2668825"/>
            <a:ext cx="440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Preprocessing being done before implementing the models.</a:t>
            </a:r>
            <a:endParaRPr>
              <a:solidFill>
                <a:schemeClr val="lt1"/>
              </a:solidFill>
              <a:latin typeface="Montserrat"/>
              <a:ea typeface="Montserrat"/>
              <a:cs typeface="Montserrat"/>
              <a:sym typeface="Montserrat"/>
            </a:endParaRPr>
          </a:p>
        </p:txBody>
      </p:sp>
      <p:sp>
        <p:nvSpPr>
          <p:cNvPr id="306" name="Google Shape;306;p50"/>
          <p:cNvSpPr txBox="1"/>
          <p:nvPr/>
        </p:nvSpPr>
        <p:spPr>
          <a:xfrm>
            <a:off x="2062275" y="4690850"/>
            <a:ext cx="53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                            Splitting the dataset.</a:t>
            </a:r>
            <a:endParaRPr>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2257350" y="1744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 Metrics</a:t>
            </a:r>
            <a:endParaRPr/>
          </a:p>
        </p:txBody>
      </p:sp>
      <p:sp>
        <p:nvSpPr>
          <p:cNvPr id="312" name="Google Shape;312;p51"/>
          <p:cNvSpPr txBox="1"/>
          <p:nvPr>
            <p:ph idx="1" type="body"/>
          </p:nvPr>
        </p:nvSpPr>
        <p:spPr>
          <a:xfrm>
            <a:off x="222525" y="1674725"/>
            <a:ext cx="42648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As suggested by the name, It is the simple square root of mean squared error. </a:t>
            </a:r>
            <a:endParaRPr/>
          </a:p>
          <a:p>
            <a:pPr indent="-317500" lvl="0" marL="457200" rtl="0" algn="l">
              <a:spcBef>
                <a:spcPts val="0"/>
              </a:spcBef>
              <a:spcAft>
                <a:spcPts val="0"/>
              </a:spcAft>
              <a:buSzPts val="1400"/>
              <a:buChar char="●"/>
            </a:pPr>
            <a:r>
              <a:rPr lang="en" sz="1500"/>
              <a:t>I</a:t>
            </a:r>
            <a:r>
              <a:rPr lang="en"/>
              <a:t>f the noise is small, as estimated by RMSE, our model is good at predicting our observed data, and if RMSE is large, this generally means our model is failing to account for important features underlying our data.</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13" name="Google Shape;313;p51"/>
          <p:cNvSpPr txBox="1"/>
          <p:nvPr>
            <p:ph idx="2" type="body"/>
          </p:nvPr>
        </p:nvSpPr>
        <p:spPr>
          <a:xfrm>
            <a:off x="4487325" y="1700800"/>
            <a:ext cx="4413300" cy="310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R-squared evaluates the scatter of data points around the fitted regression line.             </a:t>
            </a:r>
            <a:endParaRPr/>
          </a:p>
          <a:p>
            <a:pPr indent="-317500" lvl="0" marL="457200" rtl="0" algn="l">
              <a:spcBef>
                <a:spcPts val="0"/>
              </a:spcBef>
              <a:spcAft>
                <a:spcPts val="0"/>
              </a:spcAft>
              <a:buSzPts val="1400"/>
              <a:buChar char="●"/>
            </a:pPr>
            <a:r>
              <a:rPr lang="en"/>
              <a:t>For a Data set, higher R-squared values represent smaller differences between observed data and fitted values.</a:t>
            </a:r>
            <a:endParaRPr/>
          </a:p>
          <a:p>
            <a:pPr indent="0" lvl="0" marL="0" rtl="0" algn="l">
              <a:spcBef>
                <a:spcPts val="1600"/>
              </a:spcBef>
              <a:spcAft>
                <a:spcPts val="1600"/>
              </a:spcAft>
              <a:buNone/>
            </a:pPr>
            <a:r>
              <a:t/>
            </a:r>
            <a:endParaRPr/>
          </a:p>
        </p:txBody>
      </p:sp>
      <p:sp>
        <p:nvSpPr>
          <p:cNvPr id="314" name="Google Shape;314;p51"/>
          <p:cNvSpPr txBox="1"/>
          <p:nvPr/>
        </p:nvSpPr>
        <p:spPr>
          <a:xfrm>
            <a:off x="310513" y="1213025"/>
            <a:ext cx="4176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RMSE (Root Mean Squared Error)</a:t>
            </a:r>
            <a:endParaRPr b="1" sz="1800">
              <a:solidFill>
                <a:schemeClr val="lt1"/>
              </a:solidFill>
              <a:latin typeface="Montserrat"/>
              <a:ea typeface="Montserrat"/>
              <a:cs typeface="Montserrat"/>
              <a:sym typeface="Montserrat"/>
            </a:endParaRPr>
          </a:p>
        </p:txBody>
      </p:sp>
      <p:sp>
        <p:nvSpPr>
          <p:cNvPr id="315" name="Google Shape;315;p51"/>
          <p:cNvSpPr txBox="1"/>
          <p:nvPr/>
        </p:nvSpPr>
        <p:spPr>
          <a:xfrm>
            <a:off x="4487425" y="1217400"/>
            <a:ext cx="367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R^2 (R </a:t>
            </a:r>
            <a:r>
              <a:rPr b="1" lang="en" sz="1800">
                <a:solidFill>
                  <a:schemeClr val="lt1"/>
                </a:solidFill>
                <a:latin typeface="Montserrat"/>
                <a:ea typeface="Montserrat"/>
                <a:cs typeface="Montserrat"/>
                <a:sym typeface="Montserrat"/>
              </a:rPr>
              <a:t>squared)</a:t>
            </a:r>
            <a:endParaRPr b="1" sz="1800">
              <a:solidFill>
                <a:schemeClr val="lt1"/>
              </a:solidFill>
              <a:latin typeface="Montserrat"/>
              <a:ea typeface="Montserrat"/>
              <a:cs typeface="Montserrat"/>
              <a:sym typeface="Montserrat"/>
            </a:endParaRPr>
          </a:p>
        </p:txBody>
      </p:sp>
      <p:cxnSp>
        <p:nvCxnSpPr>
          <p:cNvPr id="316" name="Google Shape;316;p51"/>
          <p:cNvCxnSpPr/>
          <p:nvPr/>
        </p:nvCxnSpPr>
        <p:spPr>
          <a:xfrm flipH="1" rot="10800000">
            <a:off x="2926925" y="894125"/>
            <a:ext cx="3121500" cy="4500"/>
          </a:xfrm>
          <a:prstGeom prst="straightConnector1">
            <a:avLst/>
          </a:prstGeom>
          <a:noFill/>
          <a:ln cap="flat" cmpd="sng" w="9525">
            <a:solidFill>
              <a:schemeClr val="lt1"/>
            </a:solidFill>
            <a:prstDash val="solid"/>
            <a:round/>
            <a:headEnd len="med" w="med" type="none"/>
            <a:tailEnd len="med" w="med" type="none"/>
          </a:ln>
        </p:spPr>
      </p:cxnSp>
      <p:cxnSp>
        <p:nvCxnSpPr>
          <p:cNvPr id="317" name="Google Shape;317;p51"/>
          <p:cNvCxnSpPr/>
          <p:nvPr/>
        </p:nvCxnSpPr>
        <p:spPr>
          <a:xfrm>
            <a:off x="2926550" y="894200"/>
            <a:ext cx="0" cy="301500"/>
          </a:xfrm>
          <a:prstGeom prst="straightConnector1">
            <a:avLst/>
          </a:prstGeom>
          <a:noFill/>
          <a:ln cap="flat" cmpd="sng" w="9525">
            <a:solidFill>
              <a:schemeClr val="lt1"/>
            </a:solidFill>
            <a:prstDash val="solid"/>
            <a:round/>
            <a:headEnd len="med" w="med" type="none"/>
            <a:tailEnd len="med" w="med" type="triangle"/>
          </a:ln>
        </p:spPr>
      </p:cxnSp>
      <p:cxnSp>
        <p:nvCxnSpPr>
          <p:cNvPr id="318" name="Google Shape;318;p51"/>
          <p:cNvCxnSpPr/>
          <p:nvPr/>
        </p:nvCxnSpPr>
        <p:spPr>
          <a:xfrm>
            <a:off x="6048300" y="894200"/>
            <a:ext cx="0" cy="301500"/>
          </a:xfrm>
          <a:prstGeom prst="straightConnector1">
            <a:avLst/>
          </a:prstGeom>
          <a:noFill/>
          <a:ln cap="flat" cmpd="sng" w="9525">
            <a:solidFill>
              <a:schemeClr val="lt1"/>
            </a:solidFill>
            <a:prstDash val="solid"/>
            <a:round/>
            <a:headEnd len="med" w="med" type="none"/>
            <a:tailEnd len="med" w="med" type="triangle"/>
          </a:ln>
        </p:spPr>
      </p:cxnSp>
      <p:cxnSp>
        <p:nvCxnSpPr>
          <p:cNvPr id="319" name="Google Shape;319;p51"/>
          <p:cNvCxnSpPr/>
          <p:nvPr/>
        </p:nvCxnSpPr>
        <p:spPr>
          <a:xfrm rot="10800000">
            <a:off x="4487425" y="770000"/>
            <a:ext cx="0" cy="124200"/>
          </a:xfrm>
          <a:prstGeom prst="straightConnector1">
            <a:avLst/>
          </a:prstGeom>
          <a:noFill/>
          <a:ln cap="flat" cmpd="sng" w="9525">
            <a:solidFill>
              <a:schemeClr val="lt1"/>
            </a:solidFill>
            <a:prstDash val="solid"/>
            <a:round/>
            <a:headEnd len="med" w="med" type="none"/>
            <a:tailEnd len="med" w="med" type="none"/>
          </a:ln>
        </p:spPr>
      </p:cxnSp>
      <p:pic>
        <p:nvPicPr>
          <p:cNvPr id="320" name="Google Shape;320;p51"/>
          <p:cNvPicPr preferRelativeResize="0"/>
          <p:nvPr/>
        </p:nvPicPr>
        <p:blipFill rotWithShape="1">
          <a:blip r:embed="rId3">
            <a:alphaModFix/>
          </a:blip>
          <a:srcRect b="0" l="0" r="9297" t="0"/>
          <a:stretch/>
        </p:blipFill>
        <p:spPr>
          <a:xfrm>
            <a:off x="882299" y="3788325"/>
            <a:ext cx="3033354" cy="1095800"/>
          </a:xfrm>
          <a:prstGeom prst="rect">
            <a:avLst/>
          </a:prstGeom>
          <a:noFill/>
          <a:ln>
            <a:noFill/>
          </a:ln>
        </p:spPr>
      </p:pic>
      <p:pic>
        <p:nvPicPr>
          <p:cNvPr id="321" name="Google Shape;321;p51"/>
          <p:cNvPicPr preferRelativeResize="0"/>
          <p:nvPr/>
        </p:nvPicPr>
        <p:blipFill rotWithShape="1">
          <a:blip r:embed="rId4">
            <a:alphaModFix/>
          </a:blip>
          <a:srcRect b="0" l="0" r="0" t="12960"/>
          <a:stretch/>
        </p:blipFill>
        <p:spPr>
          <a:xfrm>
            <a:off x="5220893" y="2931325"/>
            <a:ext cx="2946171" cy="195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2"/>
          <p:cNvSpPr txBox="1"/>
          <p:nvPr>
            <p:ph type="title"/>
          </p:nvPr>
        </p:nvSpPr>
        <p:spPr>
          <a:xfrm>
            <a:off x="3787325" y="3094150"/>
            <a:ext cx="4704300" cy="131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Multiple Linear Regression</a:t>
            </a:r>
            <a:endParaRPr/>
          </a:p>
        </p:txBody>
      </p:sp>
      <p:cxnSp>
        <p:nvCxnSpPr>
          <p:cNvPr id="327" name="Google Shape;327;p52"/>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8" name="Google Shape;328;p52"/>
          <p:cNvSpPr txBox="1"/>
          <p:nvPr/>
        </p:nvSpPr>
        <p:spPr>
          <a:xfrm>
            <a:off x="4914000" y="4063500"/>
            <a:ext cx="73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txBox="1"/>
          <p:nvPr>
            <p:ph type="title"/>
          </p:nvPr>
        </p:nvSpPr>
        <p:spPr>
          <a:xfrm>
            <a:off x="693275" y="1797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MLR</a:t>
            </a:r>
            <a:endParaRPr/>
          </a:p>
        </p:txBody>
      </p:sp>
      <p:sp>
        <p:nvSpPr>
          <p:cNvPr id="334" name="Google Shape;334;p53"/>
          <p:cNvSpPr txBox="1"/>
          <p:nvPr>
            <p:ph idx="1" type="body"/>
          </p:nvPr>
        </p:nvSpPr>
        <p:spPr>
          <a:xfrm>
            <a:off x="693275" y="758450"/>
            <a:ext cx="73800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t>Multiple linear regression (MLR) is a statistical technique that uses several explanatory variables to predict the outcome of a response variable. The goal of multiple linear regression is to model the linear relationship between the explanatory (independent) variables and response (dependent) variables.</a:t>
            </a:r>
            <a:endParaRPr sz="1350"/>
          </a:p>
          <a:p>
            <a:pPr indent="0" lvl="0" marL="0" rtl="0" algn="l">
              <a:spcBef>
                <a:spcPts val="1600"/>
              </a:spcBef>
              <a:spcAft>
                <a:spcPts val="1600"/>
              </a:spcAft>
              <a:buNone/>
            </a:pPr>
            <a:r>
              <a:rPr lang="en" sz="1350"/>
              <a:t>In essence, multiple regression is the extension of ordinary least-squares (OLS) regression because it involves more than one independent variable.</a:t>
            </a:r>
            <a:endParaRPr sz="1350"/>
          </a:p>
        </p:txBody>
      </p:sp>
      <p:pic>
        <p:nvPicPr>
          <p:cNvPr id="335" name="Google Shape;335;p53"/>
          <p:cNvPicPr preferRelativeResize="0"/>
          <p:nvPr/>
        </p:nvPicPr>
        <p:blipFill rotWithShape="1">
          <a:blip r:embed="rId3">
            <a:alphaModFix/>
          </a:blip>
          <a:srcRect b="18024" l="8888" r="47521" t="51698"/>
          <a:stretch/>
        </p:blipFill>
        <p:spPr>
          <a:xfrm>
            <a:off x="2650200" y="2732300"/>
            <a:ext cx="3431952" cy="1489851"/>
          </a:xfrm>
          <a:prstGeom prst="rect">
            <a:avLst/>
          </a:prstGeom>
          <a:noFill/>
          <a:ln>
            <a:noFill/>
          </a:ln>
        </p:spPr>
      </p:pic>
      <p:sp>
        <p:nvSpPr>
          <p:cNvPr id="336" name="Google Shape;336;p53"/>
          <p:cNvSpPr txBox="1"/>
          <p:nvPr/>
        </p:nvSpPr>
        <p:spPr>
          <a:xfrm>
            <a:off x="2667275" y="4390675"/>
            <a:ext cx="34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Formula and calculation of MLR</a:t>
            </a:r>
            <a:endParaRPr>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4"/>
          <p:cNvSpPr txBox="1"/>
          <p:nvPr>
            <p:ph idx="1" type="subTitle"/>
          </p:nvPr>
        </p:nvSpPr>
        <p:spPr>
          <a:xfrm>
            <a:off x="702000" y="1768625"/>
            <a:ext cx="3563700" cy="2614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It holds the ability to determine the relative influence of one or more predictor variables to the criterion value. This way, a Statistician can explore the effect of more than one variable on the outcome he wants to study.</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The second advantage is the ability to identify outliers, or anomalies. </a:t>
            </a:r>
            <a:endParaRPr/>
          </a:p>
          <a:p>
            <a:pPr indent="0" lvl="0" marL="0" rtl="0" algn="l">
              <a:lnSpc>
                <a:spcPct val="115000"/>
              </a:lnSpc>
              <a:spcBef>
                <a:spcPts val="0"/>
              </a:spcBef>
              <a:spcAft>
                <a:spcPts val="0"/>
              </a:spcAft>
              <a:buNone/>
            </a:pPr>
            <a:r>
              <a:t/>
            </a:r>
            <a:endParaRPr>
              <a:solidFill>
                <a:srgbClr val="000000"/>
              </a:solidFill>
              <a:highlight>
                <a:srgbClr val="FFFFFF"/>
              </a:highlight>
              <a:latin typeface="Arial"/>
              <a:ea typeface="Arial"/>
              <a:cs typeface="Arial"/>
              <a:sym typeface="Arial"/>
            </a:endParaRPr>
          </a:p>
        </p:txBody>
      </p:sp>
      <p:sp>
        <p:nvSpPr>
          <p:cNvPr id="342" name="Google Shape;342;p5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and Cons</a:t>
            </a:r>
            <a:endParaRPr/>
          </a:p>
        </p:txBody>
      </p:sp>
      <p:sp>
        <p:nvSpPr>
          <p:cNvPr id="343" name="Google Shape;343;p54"/>
          <p:cNvSpPr txBox="1"/>
          <p:nvPr>
            <p:ph type="title"/>
          </p:nvPr>
        </p:nvSpPr>
        <p:spPr>
          <a:xfrm>
            <a:off x="702000" y="1386425"/>
            <a:ext cx="3563700" cy="38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344" name="Google Shape;344;p54"/>
          <p:cNvSpPr txBox="1"/>
          <p:nvPr>
            <p:ph idx="2" type="title"/>
          </p:nvPr>
        </p:nvSpPr>
        <p:spPr>
          <a:xfrm>
            <a:off x="4995150" y="1386425"/>
            <a:ext cx="3563700" cy="38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Cons</a:t>
            </a:r>
            <a:endParaRPr/>
          </a:p>
        </p:txBody>
      </p:sp>
      <p:sp>
        <p:nvSpPr>
          <p:cNvPr id="345" name="Google Shape;345;p54"/>
          <p:cNvSpPr txBox="1"/>
          <p:nvPr>
            <p:ph idx="3" type="subTitle"/>
          </p:nvPr>
        </p:nvSpPr>
        <p:spPr>
          <a:xfrm>
            <a:off x="4995150" y="1768725"/>
            <a:ext cx="3563700" cy="2614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Many difficulties tend to arise when there are more than five independent variables in a multiple regression equation.</a:t>
            </a:r>
            <a:endParaRPr sz="1500"/>
          </a:p>
          <a:p>
            <a:pPr indent="0" lvl="0" marL="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lang="en"/>
              <a:t>Regression models cannot work properly if the input data has errors</a:t>
            </a:r>
            <a:endParaRPr sz="1500"/>
          </a:p>
          <a:p>
            <a:pPr indent="0" lvl="0" marL="0" rtl="0" algn="l">
              <a:lnSpc>
                <a:spcPct val="115000"/>
              </a:lnSpc>
              <a:spcBef>
                <a:spcPts val="0"/>
              </a:spcBef>
              <a:spcAft>
                <a:spcPts val="0"/>
              </a:spcAft>
              <a:buNone/>
            </a:pPr>
            <a:r>
              <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5"/>
          <p:cNvSpPr txBox="1"/>
          <p:nvPr>
            <p:ph type="title"/>
          </p:nvPr>
        </p:nvSpPr>
        <p:spPr>
          <a:xfrm>
            <a:off x="938500" y="445025"/>
            <a:ext cx="5907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MLR in analysis of the problem</a:t>
            </a:r>
            <a:endParaRPr/>
          </a:p>
        </p:txBody>
      </p:sp>
      <p:sp>
        <p:nvSpPr>
          <p:cNvPr id="351" name="Google Shape;351;p55"/>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of the 16 independent variables that we had, we took 13 of them into consideration and and used MLR to </a:t>
            </a:r>
            <a:r>
              <a:rPr lang="en"/>
              <a:t>predict</a:t>
            </a:r>
            <a:r>
              <a:rPr lang="en"/>
              <a:t> the dependent variable (In our case, the net downward radiation flux).</a:t>
            </a:r>
            <a:endParaRPr/>
          </a:p>
          <a:p>
            <a:pPr indent="0" lvl="0" marL="0" rtl="0" algn="l">
              <a:spcBef>
                <a:spcPts val="1600"/>
              </a:spcBef>
              <a:spcAft>
                <a:spcPts val="0"/>
              </a:spcAft>
              <a:buNone/>
            </a:pPr>
            <a:r>
              <a:rPr lang="en"/>
              <a:t>This required us to import the </a:t>
            </a:r>
            <a:r>
              <a:rPr lang="en"/>
              <a:t>scikit-learn Library.</a:t>
            </a:r>
            <a:endParaRPr/>
          </a:p>
          <a:p>
            <a:pPr indent="0" lvl="0" marL="0" rtl="0" algn="l">
              <a:spcBef>
                <a:spcPts val="1600"/>
              </a:spcBef>
              <a:spcAft>
                <a:spcPts val="0"/>
              </a:spcAft>
              <a:buNone/>
            </a:pPr>
            <a:r>
              <a:rPr lang="en"/>
              <a:t>Upon Evaluation of the model, we get:</a:t>
            </a:r>
            <a:endParaRPr/>
          </a:p>
          <a:p>
            <a:pPr indent="0" lvl="0" marL="0" rtl="0" algn="l">
              <a:spcBef>
                <a:spcPts val="1600"/>
              </a:spcBef>
              <a:spcAft>
                <a:spcPts val="0"/>
              </a:spcAft>
              <a:buNone/>
            </a:pPr>
            <a:r>
              <a:rPr lang="en"/>
              <a:t>RMSE = 90.95</a:t>
            </a:r>
            <a:endParaRPr/>
          </a:p>
          <a:p>
            <a:pPr indent="0" lvl="0" marL="0" rtl="0" algn="l">
              <a:spcBef>
                <a:spcPts val="1600"/>
              </a:spcBef>
              <a:spcAft>
                <a:spcPts val="0"/>
              </a:spcAft>
              <a:buNone/>
            </a:pPr>
            <a:r>
              <a:rPr lang="en"/>
              <a:t>R^2 = 0.924</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type="title"/>
          </p:nvPr>
        </p:nvSpPr>
        <p:spPr>
          <a:xfrm>
            <a:off x="3760325" y="3346750"/>
            <a:ext cx="3068700" cy="8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solidFill>
                  <a:schemeClr val="lt2"/>
                </a:solidFill>
              </a:rPr>
              <a:t>Recap</a:t>
            </a:r>
            <a:endParaRPr sz="4500">
              <a:solidFill>
                <a:schemeClr val="lt2"/>
              </a:solidFill>
            </a:endParaRPr>
          </a:p>
        </p:txBody>
      </p:sp>
      <p:sp>
        <p:nvSpPr>
          <p:cNvPr id="175" name="Google Shape;175;p38"/>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600"/>
              <a:t> </a:t>
            </a:r>
            <a:endParaRPr/>
          </a:p>
        </p:txBody>
      </p:sp>
      <p:cxnSp>
        <p:nvCxnSpPr>
          <p:cNvPr id="176" name="Google Shape;176;p38"/>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6"/>
          <p:cNvPicPr preferRelativeResize="0"/>
          <p:nvPr/>
        </p:nvPicPr>
        <p:blipFill>
          <a:blip r:embed="rId3">
            <a:alphaModFix/>
          </a:blip>
          <a:stretch>
            <a:fillRect/>
          </a:stretch>
        </p:blipFill>
        <p:spPr>
          <a:xfrm>
            <a:off x="1149625" y="337175"/>
            <a:ext cx="6844751" cy="4469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57"/>
          <p:cNvPicPr preferRelativeResize="0"/>
          <p:nvPr/>
        </p:nvPicPr>
        <p:blipFill>
          <a:blip r:embed="rId3">
            <a:alphaModFix/>
          </a:blip>
          <a:stretch>
            <a:fillRect/>
          </a:stretch>
        </p:blipFill>
        <p:spPr>
          <a:xfrm>
            <a:off x="876025" y="3210825"/>
            <a:ext cx="2804225" cy="1802725"/>
          </a:xfrm>
          <a:prstGeom prst="rect">
            <a:avLst/>
          </a:prstGeom>
          <a:noFill/>
          <a:ln>
            <a:noFill/>
          </a:ln>
        </p:spPr>
      </p:pic>
      <p:pic>
        <p:nvPicPr>
          <p:cNvPr id="362" name="Google Shape;362;p57"/>
          <p:cNvPicPr preferRelativeResize="0"/>
          <p:nvPr/>
        </p:nvPicPr>
        <p:blipFill>
          <a:blip r:embed="rId4">
            <a:alphaModFix/>
          </a:blip>
          <a:stretch>
            <a:fillRect/>
          </a:stretch>
        </p:blipFill>
        <p:spPr>
          <a:xfrm>
            <a:off x="2290575" y="177225"/>
            <a:ext cx="6692198" cy="2847376"/>
          </a:xfrm>
          <a:prstGeom prst="rect">
            <a:avLst/>
          </a:prstGeom>
          <a:noFill/>
          <a:ln>
            <a:noFill/>
          </a:ln>
        </p:spPr>
      </p:pic>
      <p:cxnSp>
        <p:nvCxnSpPr>
          <p:cNvPr id="363" name="Google Shape;363;p57"/>
          <p:cNvCxnSpPr>
            <a:stCxn id="362" idx="1"/>
          </p:cNvCxnSpPr>
          <p:nvPr/>
        </p:nvCxnSpPr>
        <p:spPr>
          <a:xfrm flipH="1">
            <a:off x="1498875" y="1600913"/>
            <a:ext cx="791700" cy="4800"/>
          </a:xfrm>
          <a:prstGeom prst="straightConnector1">
            <a:avLst/>
          </a:prstGeom>
          <a:noFill/>
          <a:ln cap="flat" cmpd="sng" w="9525">
            <a:solidFill>
              <a:schemeClr val="dk2"/>
            </a:solidFill>
            <a:prstDash val="solid"/>
            <a:round/>
            <a:headEnd len="med" w="med" type="none"/>
            <a:tailEnd len="med" w="med" type="triangle"/>
          </a:ln>
        </p:spPr>
      </p:cxnSp>
      <p:cxnSp>
        <p:nvCxnSpPr>
          <p:cNvPr id="364" name="Google Shape;364;p57"/>
          <p:cNvCxnSpPr>
            <a:stCxn id="361" idx="3"/>
          </p:cNvCxnSpPr>
          <p:nvPr/>
        </p:nvCxnSpPr>
        <p:spPr>
          <a:xfrm flipH="1" rot="10800000">
            <a:off x="3680250" y="4106487"/>
            <a:ext cx="736200" cy="5700"/>
          </a:xfrm>
          <a:prstGeom prst="straightConnector1">
            <a:avLst/>
          </a:prstGeom>
          <a:noFill/>
          <a:ln cap="flat" cmpd="sng" w="9525">
            <a:solidFill>
              <a:schemeClr val="dk2"/>
            </a:solidFill>
            <a:prstDash val="solid"/>
            <a:round/>
            <a:headEnd len="med" w="med" type="none"/>
            <a:tailEnd len="med" w="med" type="triangle"/>
          </a:ln>
        </p:spPr>
      </p:cxnSp>
      <p:sp>
        <p:nvSpPr>
          <p:cNvPr id="365" name="Google Shape;365;p57"/>
          <p:cNvSpPr txBox="1"/>
          <p:nvPr/>
        </p:nvSpPr>
        <p:spPr>
          <a:xfrm>
            <a:off x="425775" y="918425"/>
            <a:ext cx="1073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Plotting the predicted values and actual values on the same graph.</a:t>
            </a:r>
            <a:endParaRPr sz="1200">
              <a:solidFill>
                <a:schemeClr val="lt1"/>
              </a:solidFill>
              <a:latin typeface="Montserrat"/>
              <a:ea typeface="Montserrat"/>
              <a:cs typeface="Montserrat"/>
              <a:sym typeface="Montserrat"/>
            </a:endParaRPr>
          </a:p>
        </p:txBody>
      </p:sp>
      <p:sp>
        <p:nvSpPr>
          <p:cNvPr id="366" name="Google Shape;366;p57"/>
          <p:cNvSpPr txBox="1"/>
          <p:nvPr/>
        </p:nvSpPr>
        <p:spPr>
          <a:xfrm>
            <a:off x="4517225" y="3666000"/>
            <a:ext cx="1646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Evaluating the model performance using RMSE and R-squared metrics.</a:t>
            </a:r>
            <a:endParaRPr sz="12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8"/>
          <p:cNvSpPr txBox="1"/>
          <p:nvPr>
            <p:ph type="title"/>
          </p:nvPr>
        </p:nvSpPr>
        <p:spPr>
          <a:xfrm>
            <a:off x="3760325" y="3117100"/>
            <a:ext cx="4231800" cy="127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Support Vector Regression</a:t>
            </a:r>
            <a:endParaRPr/>
          </a:p>
        </p:txBody>
      </p:sp>
      <p:cxnSp>
        <p:nvCxnSpPr>
          <p:cNvPr id="372" name="Google Shape;372;p58"/>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9"/>
          <p:cNvSpPr txBox="1"/>
          <p:nvPr>
            <p:ph idx="1" type="body"/>
          </p:nvPr>
        </p:nvSpPr>
        <p:spPr>
          <a:xfrm>
            <a:off x="938500" y="1191300"/>
            <a:ext cx="5757600" cy="21702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1350"/>
              <a:t>Support Vector Regression follows the equation </a:t>
            </a:r>
            <a:r>
              <a:rPr b="1" lang="en" sz="1350"/>
              <a:t>y=wx+b</a:t>
            </a:r>
            <a:r>
              <a:rPr lang="en" sz="1350"/>
              <a:t>, the line is called a Hyperplane. The data points on either side of the hyperplane that are closest to it are called Support Vectors. They are used to plot the boundary line. </a:t>
            </a:r>
            <a:r>
              <a:rPr lang="en" sz="1350"/>
              <a:t>The basic idea behind SVR is to find the best fit line.</a:t>
            </a:r>
            <a:endParaRPr sz="1350"/>
          </a:p>
          <a:p>
            <a:pPr indent="0" lvl="0" marL="0" rtl="0" algn="l">
              <a:lnSpc>
                <a:spcPct val="115000"/>
              </a:lnSpc>
              <a:spcBef>
                <a:spcPts val="1600"/>
              </a:spcBef>
              <a:spcAft>
                <a:spcPts val="0"/>
              </a:spcAft>
              <a:buNone/>
            </a:pPr>
            <a:r>
              <a:t/>
            </a:r>
            <a:endParaRPr sz="1350"/>
          </a:p>
          <a:p>
            <a:pPr indent="0" lvl="0" marL="0" rtl="0" algn="l">
              <a:lnSpc>
                <a:spcPct val="115000"/>
              </a:lnSpc>
              <a:spcBef>
                <a:spcPts val="1600"/>
              </a:spcBef>
              <a:spcAft>
                <a:spcPts val="1600"/>
              </a:spcAft>
              <a:buNone/>
            </a:pPr>
            <a:r>
              <a:rPr lang="en" sz="1350"/>
              <a:t> </a:t>
            </a:r>
            <a:endParaRPr sz="1350"/>
          </a:p>
        </p:txBody>
      </p:sp>
      <p:sp>
        <p:nvSpPr>
          <p:cNvPr id="378" name="Google Shape;378;p59"/>
          <p:cNvSpPr txBox="1"/>
          <p:nvPr>
            <p:ph type="title"/>
          </p:nvPr>
        </p:nvSpPr>
        <p:spPr>
          <a:xfrm>
            <a:off x="938500" y="4478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2"/>
                </a:solidFill>
              </a:rPr>
              <a:t>Introduction to SVR  </a:t>
            </a:r>
            <a:endParaRPr sz="2800">
              <a:solidFill>
                <a:schemeClr val="lt2"/>
              </a:solidFill>
            </a:endParaRPr>
          </a:p>
          <a:p>
            <a:pPr indent="0" lvl="0" marL="0" rtl="0" algn="l">
              <a:spcBef>
                <a:spcPts val="0"/>
              </a:spcBef>
              <a:spcAft>
                <a:spcPts val="0"/>
              </a:spcAft>
              <a:buNone/>
            </a:pPr>
            <a:r>
              <a:t/>
            </a:r>
            <a:endParaRPr/>
          </a:p>
        </p:txBody>
      </p:sp>
      <p:pic>
        <p:nvPicPr>
          <p:cNvPr id="379" name="Google Shape;379;p59"/>
          <p:cNvPicPr preferRelativeResize="0"/>
          <p:nvPr/>
        </p:nvPicPr>
        <p:blipFill>
          <a:blip r:embed="rId3">
            <a:alphaModFix/>
          </a:blip>
          <a:stretch>
            <a:fillRect/>
          </a:stretch>
        </p:blipFill>
        <p:spPr>
          <a:xfrm>
            <a:off x="2992500" y="2576100"/>
            <a:ext cx="3158999" cy="2229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0"/>
          <p:cNvSpPr txBox="1"/>
          <p:nvPr>
            <p:ph idx="1" type="subTitle"/>
          </p:nvPr>
        </p:nvSpPr>
        <p:spPr>
          <a:xfrm>
            <a:off x="702000" y="1768625"/>
            <a:ext cx="3563700" cy="26145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a:t>SVR has L2 Regularization feature. So, it has good generalization capabilities which prevent it from over-fitting.</a:t>
            </a:r>
            <a:endParaRPr/>
          </a:p>
          <a:p>
            <a:pPr indent="-317500" lvl="0" marL="457200" rtl="0" algn="l">
              <a:lnSpc>
                <a:spcPct val="115000"/>
              </a:lnSpc>
              <a:spcBef>
                <a:spcPts val="0"/>
              </a:spcBef>
              <a:spcAft>
                <a:spcPts val="0"/>
              </a:spcAft>
              <a:buSzPts val="1400"/>
              <a:buChar char="●"/>
            </a:pPr>
            <a:r>
              <a:rPr lang="en"/>
              <a:t>SVR can efficiently handle non linear data.</a:t>
            </a:r>
            <a:endParaRPr/>
          </a:p>
          <a:p>
            <a:pPr indent="-317500" lvl="0" marL="457200" rtl="0" algn="l">
              <a:lnSpc>
                <a:spcPct val="115000"/>
              </a:lnSpc>
              <a:spcBef>
                <a:spcPts val="0"/>
              </a:spcBef>
              <a:spcAft>
                <a:spcPts val="0"/>
              </a:spcAft>
              <a:buSzPts val="1400"/>
              <a:buChar char="●"/>
            </a:pPr>
            <a:r>
              <a:rPr lang="en"/>
              <a:t>The SVR model is stable and a small change in data does not affect the hyperplane greatly. </a:t>
            </a:r>
            <a:endParaRPr/>
          </a:p>
          <a:p>
            <a:pPr indent="0" lvl="0" marL="457200" rtl="0" algn="l">
              <a:lnSpc>
                <a:spcPct val="115000"/>
              </a:lnSpc>
              <a:spcBef>
                <a:spcPts val="0"/>
              </a:spcBef>
              <a:spcAft>
                <a:spcPts val="0"/>
              </a:spcAft>
              <a:buNone/>
            </a:pPr>
            <a:r>
              <a:t/>
            </a:r>
            <a:endParaRPr/>
          </a:p>
        </p:txBody>
      </p:sp>
      <p:sp>
        <p:nvSpPr>
          <p:cNvPr id="385" name="Google Shape;385;p6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and Cons</a:t>
            </a:r>
            <a:endParaRPr/>
          </a:p>
        </p:txBody>
      </p:sp>
      <p:sp>
        <p:nvSpPr>
          <p:cNvPr id="386" name="Google Shape;386;p60"/>
          <p:cNvSpPr txBox="1"/>
          <p:nvPr>
            <p:ph type="title"/>
          </p:nvPr>
        </p:nvSpPr>
        <p:spPr>
          <a:xfrm>
            <a:off x="702000" y="1386425"/>
            <a:ext cx="3563700" cy="38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387" name="Google Shape;387;p60"/>
          <p:cNvSpPr txBox="1"/>
          <p:nvPr>
            <p:ph idx="2" type="title"/>
          </p:nvPr>
        </p:nvSpPr>
        <p:spPr>
          <a:xfrm>
            <a:off x="4995150" y="1386425"/>
            <a:ext cx="3563700" cy="38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Cons</a:t>
            </a:r>
            <a:endParaRPr/>
          </a:p>
        </p:txBody>
      </p:sp>
      <p:sp>
        <p:nvSpPr>
          <p:cNvPr id="388" name="Google Shape;388;p60"/>
          <p:cNvSpPr txBox="1"/>
          <p:nvPr>
            <p:ph idx="3" type="subTitle"/>
          </p:nvPr>
        </p:nvSpPr>
        <p:spPr>
          <a:xfrm>
            <a:off x="4995150" y="1768725"/>
            <a:ext cx="3563700" cy="2614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Choosing an appropriate Kernel function (to handle the non-linear data) is not an easy task. </a:t>
            </a:r>
            <a:endParaRPr/>
          </a:p>
          <a:p>
            <a:pPr indent="-317500" lvl="0" marL="457200" rtl="0" algn="l">
              <a:lnSpc>
                <a:spcPct val="115000"/>
              </a:lnSpc>
              <a:spcBef>
                <a:spcPts val="0"/>
              </a:spcBef>
              <a:spcAft>
                <a:spcPts val="0"/>
              </a:spcAft>
              <a:buSzPts val="1400"/>
              <a:buChar char="●"/>
            </a:pPr>
            <a:r>
              <a:rPr lang="en"/>
              <a:t>One must do feature scaling of variables before applying SVR.</a:t>
            </a:r>
            <a:endParaRPr/>
          </a:p>
          <a:p>
            <a:pPr indent="-317500" lvl="0" marL="457200" rtl="0" algn="l">
              <a:lnSpc>
                <a:spcPct val="115000"/>
              </a:lnSpc>
              <a:spcBef>
                <a:spcPts val="0"/>
              </a:spcBef>
              <a:spcAft>
                <a:spcPts val="0"/>
              </a:spcAft>
              <a:buSzPts val="1400"/>
              <a:buChar char="●"/>
            </a:pPr>
            <a:r>
              <a:rPr lang="en"/>
              <a:t>SVR takes a long training time on large datasets.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a:t>
            </a:r>
            <a:endParaRPr/>
          </a:p>
        </p:txBody>
      </p:sp>
      <p:sp>
        <p:nvSpPr>
          <p:cNvPr id="394" name="Google Shape;394;p61"/>
          <p:cNvSpPr txBox="1"/>
          <p:nvPr>
            <p:ph idx="1" type="body"/>
          </p:nvPr>
        </p:nvSpPr>
        <p:spPr>
          <a:xfrm>
            <a:off x="938500" y="1246025"/>
            <a:ext cx="7172100" cy="3039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500"/>
              <a:t>While using SVR, Feature Scaling becomes </a:t>
            </a:r>
            <a:r>
              <a:rPr lang="en" sz="1500"/>
              <a:t>necessary and </a:t>
            </a:r>
            <a:r>
              <a:rPr lang="en" sz="1500"/>
              <a:t>we use StandardScaler() function of the sklearn library for this. </a:t>
            </a:r>
            <a:endParaRPr sz="1500"/>
          </a:p>
          <a:p>
            <a:pPr indent="0" lvl="0" marL="457200" rtl="0" algn="l">
              <a:lnSpc>
                <a:spcPct val="115000"/>
              </a:lnSpc>
              <a:spcBef>
                <a:spcPts val="1600"/>
              </a:spcBef>
              <a:spcAft>
                <a:spcPts val="0"/>
              </a:spcAft>
              <a:buNone/>
            </a:pPr>
            <a:r>
              <a:t/>
            </a:r>
            <a:endParaRPr sz="1500"/>
          </a:p>
          <a:p>
            <a:pPr indent="0" lvl="0" marL="914400" rtl="0" algn="l">
              <a:lnSpc>
                <a:spcPct val="115000"/>
              </a:lnSpc>
              <a:spcBef>
                <a:spcPts val="1600"/>
              </a:spcBef>
              <a:spcAft>
                <a:spcPts val="1600"/>
              </a:spcAft>
              <a:buNone/>
            </a:pPr>
            <a:r>
              <a:t/>
            </a:r>
            <a:endParaRPr sz="1500"/>
          </a:p>
        </p:txBody>
      </p:sp>
      <p:pic>
        <p:nvPicPr>
          <p:cNvPr id="395" name="Google Shape;395;p61"/>
          <p:cNvPicPr preferRelativeResize="0"/>
          <p:nvPr/>
        </p:nvPicPr>
        <p:blipFill rotWithShape="1">
          <a:blip r:embed="rId3">
            <a:alphaModFix/>
          </a:blip>
          <a:srcRect b="0" l="0" r="0" t="13517"/>
          <a:stretch/>
        </p:blipFill>
        <p:spPr>
          <a:xfrm>
            <a:off x="1536375" y="2065500"/>
            <a:ext cx="5841376" cy="2629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a:t>
            </a:r>
            <a:endParaRPr/>
          </a:p>
        </p:txBody>
      </p:sp>
      <p:sp>
        <p:nvSpPr>
          <p:cNvPr id="401" name="Google Shape;401;p62"/>
          <p:cNvSpPr txBox="1"/>
          <p:nvPr>
            <p:ph idx="1" type="body"/>
          </p:nvPr>
        </p:nvSpPr>
        <p:spPr>
          <a:xfrm>
            <a:off x="938500" y="1246025"/>
            <a:ext cx="7172100" cy="3357600"/>
          </a:xfrm>
          <a:prstGeom prst="rect">
            <a:avLst/>
          </a:prstGeom>
        </p:spPr>
        <p:txBody>
          <a:bodyPr anchorCtr="0" anchor="t" bIns="91425" lIns="91425" spcFirstLastPara="1" rIns="91425" wrap="square" tIns="91425">
            <a:normAutofit fontScale="92500"/>
          </a:bodyPr>
          <a:lstStyle/>
          <a:p>
            <a:pPr indent="0" lvl="0" marL="0" rtl="0" algn="l">
              <a:lnSpc>
                <a:spcPct val="115000"/>
              </a:lnSpc>
              <a:spcBef>
                <a:spcPts val="0"/>
              </a:spcBef>
              <a:spcAft>
                <a:spcPts val="0"/>
              </a:spcAft>
              <a:buNone/>
            </a:pPr>
            <a:r>
              <a:rPr lang="en" sz="1500"/>
              <a:t>For training the SVR model on the dataset,  we use  SVR function of sklearn library. For this purpose we use a special kernel= “rbf”</a:t>
            </a:r>
            <a:endParaRPr sz="1500"/>
          </a:p>
          <a:p>
            <a:pPr indent="0" lvl="0" marL="0" rtl="0" algn="l">
              <a:lnSpc>
                <a:spcPct val="115000"/>
              </a:lnSpc>
              <a:spcBef>
                <a:spcPts val="1600"/>
              </a:spcBef>
              <a:spcAft>
                <a:spcPts val="0"/>
              </a:spcAft>
              <a:buNone/>
            </a:pPr>
            <a:r>
              <a:t/>
            </a:r>
            <a:endParaRPr sz="1500"/>
          </a:p>
          <a:p>
            <a:pPr indent="0" lvl="0" marL="0" rtl="0" algn="l">
              <a:lnSpc>
                <a:spcPct val="115000"/>
              </a:lnSpc>
              <a:spcBef>
                <a:spcPts val="1600"/>
              </a:spcBef>
              <a:spcAft>
                <a:spcPts val="0"/>
              </a:spcAft>
              <a:buNone/>
            </a:pPr>
            <a:r>
              <a:t/>
            </a:r>
            <a:endParaRPr sz="1500"/>
          </a:p>
          <a:p>
            <a:pPr indent="0" lvl="0" marL="0" rtl="0" algn="l">
              <a:lnSpc>
                <a:spcPct val="115000"/>
              </a:lnSpc>
              <a:spcBef>
                <a:spcPts val="1600"/>
              </a:spcBef>
              <a:spcAft>
                <a:spcPts val="0"/>
              </a:spcAft>
              <a:buNone/>
            </a:pPr>
            <a:r>
              <a:t/>
            </a:r>
            <a:endParaRPr sz="1500"/>
          </a:p>
          <a:p>
            <a:pPr indent="0" lvl="0" marL="0" rtl="0" algn="l">
              <a:lnSpc>
                <a:spcPct val="115000"/>
              </a:lnSpc>
              <a:spcBef>
                <a:spcPts val="1600"/>
              </a:spcBef>
              <a:spcAft>
                <a:spcPts val="0"/>
              </a:spcAft>
              <a:buNone/>
            </a:pPr>
            <a:r>
              <a:t/>
            </a:r>
            <a:endParaRPr sz="1500"/>
          </a:p>
          <a:p>
            <a:pPr indent="0" lvl="0" marL="0" rtl="0" algn="l">
              <a:lnSpc>
                <a:spcPct val="115000"/>
              </a:lnSpc>
              <a:spcBef>
                <a:spcPts val="1600"/>
              </a:spcBef>
              <a:spcAft>
                <a:spcPts val="1600"/>
              </a:spcAft>
              <a:buNone/>
            </a:pPr>
            <a:r>
              <a:rPr lang="en" sz="1500"/>
              <a:t>RBF(Radial Basis Function) is one of the most widely used kernels owing to its similarity to Gaussian Distribution. The RBF kernel function for two points X₁ and X₂ computes the similarity or how close they are to each other. </a:t>
            </a:r>
            <a:endParaRPr sz="1500"/>
          </a:p>
        </p:txBody>
      </p:sp>
      <p:pic>
        <p:nvPicPr>
          <p:cNvPr id="402" name="Google Shape;402;p62"/>
          <p:cNvPicPr preferRelativeResize="0"/>
          <p:nvPr/>
        </p:nvPicPr>
        <p:blipFill rotWithShape="1">
          <a:blip r:embed="rId3">
            <a:alphaModFix/>
          </a:blip>
          <a:srcRect b="24041" l="0" r="56717" t="0"/>
          <a:stretch/>
        </p:blipFill>
        <p:spPr>
          <a:xfrm>
            <a:off x="2338263" y="1917050"/>
            <a:ext cx="4467476" cy="1780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3"/>
          <p:cNvSpPr txBox="1"/>
          <p:nvPr>
            <p:ph type="title"/>
          </p:nvPr>
        </p:nvSpPr>
        <p:spPr>
          <a:xfrm>
            <a:off x="938500" y="445025"/>
            <a:ext cx="57357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a:t>
            </a:r>
            <a:endParaRPr/>
          </a:p>
        </p:txBody>
      </p:sp>
      <p:pic>
        <p:nvPicPr>
          <p:cNvPr id="408" name="Google Shape;408;p63"/>
          <p:cNvPicPr preferRelativeResize="0"/>
          <p:nvPr/>
        </p:nvPicPr>
        <p:blipFill rotWithShape="1">
          <a:blip r:embed="rId3">
            <a:alphaModFix/>
          </a:blip>
          <a:srcRect b="0" l="6149" r="12937" t="39711"/>
          <a:stretch/>
        </p:blipFill>
        <p:spPr>
          <a:xfrm>
            <a:off x="1027200" y="1048550"/>
            <a:ext cx="6298025" cy="38536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938500" y="342325"/>
            <a:ext cx="7166100" cy="11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Results</a:t>
            </a:r>
            <a:endParaRPr>
              <a:solidFill>
                <a:schemeClr val="lt2"/>
              </a:solidFill>
            </a:endParaRPr>
          </a:p>
          <a:p>
            <a:pPr indent="0" lvl="0" marL="0" rtl="0" algn="l">
              <a:spcBef>
                <a:spcPts val="0"/>
              </a:spcBef>
              <a:spcAft>
                <a:spcPts val="0"/>
              </a:spcAft>
              <a:buNone/>
            </a:pPr>
            <a:r>
              <a:rPr lang="en" sz="1400">
                <a:solidFill>
                  <a:schemeClr val="lt1"/>
                </a:solidFill>
                <a:latin typeface="Montserrat"/>
                <a:ea typeface="Montserrat"/>
                <a:cs typeface="Montserrat"/>
                <a:sym typeface="Montserrat"/>
              </a:rPr>
              <a:t>Despite the long run time, SVR model gave an incredible r2 score of </a:t>
            </a:r>
            <a:r>
              <a:rPr b="1" lang="en" sz="1400">
                <a:solidFill>
                  <a:schemeClr val="lt1"/>
                </a:solidFill>
                <a:latin typeface="Montserrat"/>
                <a:ea typeface="Montserrat"/>
                <a:cs typeface="Montserrat"/>
                <a:sym typeface="Montserrat"/>
              </a:rPr>
              <a:t>0.931.</a:t>
            </a:r>
            <a:endParaRPr b="1" sz="14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400">
                <a:solidFill>
                  <a:schemeClr val="lt1"/>
                </a:solidFill>
                <a:latin typeface="Montserrat"/>
                <a:ea typeface="Montserrat"/>
                <a:cs typeface="Montserrat"/>
                <a:sym typeface="Montserrat"/>
              </a:rPr>
              <a:t>It’s RMSE score was </a:t>
            </a:r>
            <a:r>
              <a:rPr b="1" lang="en" sz="1400">
                <a:solidFill>
                  <a:schemeClr val="lt1"/>
                </a:solidFill>
                <a:latin typeface="Montserrat"/>
                <a:ea typeface="Montserrat"/>
                <a:cs typeface="Montserrat"/>
                <a:sym typeface="Montserrat"/>
              </a:rPr>
              <a:t>87.73.</a:t>
            </a:r>
            <a:endParaRPr sz="2800">
              <a:solidFill>
                <a:schemeClr val="lt1"/>
              </a:solidFill>
            </a:endParaRPr>
          </a:p>
        </p:txBody>
      </p:sp>
      <p:sp>
        <p:nvSpPr>
          <p:cNvPr id="414" name="Google Shape;414;p64"/>
          <p:cNvSpPr txBox="1"/>
          <p:nvPr/>
        </p:nvSpPr>
        <p:spPr>
          <a:xfrm>
            <a:off x="2106100" y="4755525"/>
            <a:ext cx="4806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lt1"/>
                </a:solidFill>
                <a:latin typeface="Montserrat"/>
                <a:ea typeface="Montserrat"/>
                <a:cs typeface="Montserrat"/>
                <a:sym typeface="Montserrat"/>
              </a:rPr>
              <a:t>Predicted vs Actual values </a:t>
            </a:r>
            <a:endParaRPr i="1" sz="1000">
              <a:solidFill>
                <a:schemeClr val="lt1"/>
              </a:solidFill>
              <a:latin typeface="Montserrat"/>
              <a:ea typeface="Montserrat"/>
              <a:cs typeface="Montserrat"/>
              <a:sym typeface="Montserrat"/>
            </a:endParaRPr>
          </a:p>
        </p:txBody>
      </p:sp>
      <p:pic>
        <p:nvPicPr>
          <p:cNvPr id="415" name="Google Shape;415;p64"/>
          <p:cNvPicPr preferRelativeResize="0"/>
          <p:nvPr/>
        </p:nvPicPr>
        <p:blipFill>
          <a:blip r:embed="rId3">
            <a:alphaModFix/>
          </a:blip>
          <a:stretch>
            <a:fillRect/>
          </a:stretch>
        </p:blipFill>
        <p:spPr>
          <a:xfrm>
            <a:off x="649950" y="1521600"/>
            <a:ext cx="7844101" cy="3233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5"/>
          <p:cNvSpPr txBox="1"/>
          <p:nvPr>
            <p:ph type="title"/>
          </p:nvPr>
        </p:nvSpPr>
        <p:spPr>
          <a:xfrm>
            <a:off x="3760325" y="3603100"/>
            <a:ext cx="3354300" cy="127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Random Forest</a:t>
            </a:r>
            <a:endParaRPr>
              <a:solidFill>
                <a:schemeClr val="lt2"/>
              </a:solidFill>
            </a:endParaRPr>
          </a:p>
          <a:p>
            <a:pPr indent="0" lvl="0" marL="0" rtl="0" algn="l">
              <a:spcBef>
                <a:spcPts val="0"/>
              </a:spcBef>
              <a:spcAft>
                <a:spcPts val="0"/>
              </a:spcAft>
              <a:buNone/>
            </a:pPr>
            <a:r>
              <a:rPr lang="en">
                <a:solidFill>
                  <a:schemeClr val="lt2"/>
                </a:solidFill>
              </a:rPr>
              <a:t> </a:t>
            </a:r>
            <a:endParaRPr/>
          </a:p>
        </p:txBody>
      </p:sp>
      <p:cxnSp>
        <p:nvCxnSpPr>
          <p:cNvPr id="421" name="Google Shape;421;p65"/>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22" name="Google Shape;422;p65"/>
          <p:cNvSpPr txBox="1"/>
          <p:nvPr/>
        </p:nvSpPr>
        <p:spPr>
          <a:xfrm>
            <a:off x="4914000" y="4253200"/>
            <a:ext cx="73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9"/>
          <p:cNvSpPr txBox="1"/>
          <p:nvPr>
            <p:ph type="title"/>
          </p:nvPr>
        </p:nvSpPr>
        <p:spPr>
          <a:xfrm>
            <a:off x="285100" y="479275"/>
            <a:ext cx="66672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work so far….</a:t>
            </a:r>
            <a:endParaRPr>
              <a:solidFill>
                <a:schemeClr val="accent1"/>
              </a:solidFill>
            </a:endParaRPr>
          </a:p>
        </p:txBody>
      </p:sp>
      <p:sp>
        <p:nvSpPr>
          <p:cNvPr id="182" name="Google Shape;182;p39"/>
          <p:cNvSpPr txBox="1"/>
          <p:nvPr>
            <p:ph idx="1" type="body"/>
          </p:nvPr>
        </p:nvSpPr>
        <p:spPr>
          <a:xfrm>
            <a:off x="285100" y="1001225"/>
            <a:ext cx="6013800" cy="35604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Char char="❏"/>
            </a:pPr>
            <a:r>
              <a:rPr b="1" lang="en" sz="1500"/>
              <a:t>The goal of this project is to discover which statistical and machine learning techniques provide the best short term predictions of solar energy production.</a:t>
            </a:r>
            <a:endParaRPr sz="1500"/>
          </a:p>
          <a:p>
            <a:pPr indent="-323850" lvl="0" marL="457200" rtl="0" algn="just">
              <a:lnSpc>
                <a:spcPct val="115000"/>
              </a:lnSpc>
              <a:spcBef>
                <a:spcPts val="0"/>
              </a:spcBef>
              <a:spcAft>
                <a:spcPts val="0"/>
              </a:spcAft>
              <a:buSzPts val="1500"/>
              <a:buChar char="❏"/>
            </a:pPr>
            <a:r>
              <a:rPr lang="en" sz="1500"/>
              <a:t>Since we didn’t get a dataset, we went through a long and tedious process of finding it.</a:t>
            </a:r>
            <a:endParaRPr sz="1500"/>
          </a:p>
          <a:p>
            <a:pPr indent="-323850" lvl="0" marL="457200" rtl="0" algn="just">
              <a:lnSpc>
                <a:spcPct val="115000"/>
              </a:lnSpc>
              <a:spcBef>
                <a:spcPts val="0"/>
              </a:spcBef>
              <a:spcAft>
                <a:spcPts val="0"/>
              </a:spcAft>
              <a:buSzPts val="1500"/>
              <a:buChar char="❏"/>
            </a:pPr>
            <a:r>
              <a:rPr lang="en" sz="1500"/>
              <a:t>We worked on the data in steps- </a:t>
            </a:r>
            <a:endParaRPr sz="1500"/>
          </a:p>
          <a:p>
            <a:pPr indent="-323850" lvl="0" marL="914400" rtl="0" algn="just">
              <a:lnSpc>
                <a:spcPct val="150000"/>
              </a:lnSpc>
              <a:spcBef>
                <a:spcPts val="0"/>
              </a:spcBef>
              <a:spcAft>
                <a:spcPts val="0"/>
              </a:spcAft>
              <a:buSzPts val="1500"/>
              <a:buChar char="➔"/>
            </a:pPr>
            <a:r>
              <a:rPr lang="en" sz="1500"/>
              <a:t>Preprocessing and Cleaning</a:t>
            </a:r>
            <a:endParaRPr sz="1500"/>
          </a:p>
          <a:p>
            <a:pPr indent="-323850" lvl="0" marL="914400" rtl="0" algn="just">
              <a:lnSpc>
                <a:spcPct val="150000"/>
              </a:lnSpc>
              <a:spcBef>
                <a:spcPts val="0"/>
              </a:spcBef>
              <a:spcAft>
                <a:spcPts val="0"/>
              </a:spcAft>
              <a:buSzPts val="1500"/>
              <a:buChar char="➔"/>
            </a:pPr>
            <a:r>
              <a:rPr lang="en" sz="1500"/>
              <a:t>Data Visualisation and Statistics</a:t>
            </a:r>
            <a:endParaRPr sz="1500"/>
          </a:p>
          <a:p>
            <a:pPr indent="-323850" lvl="0" marL="914400" rtl="0" algn="just">
              <a:lnSpc>
                <a:spcPct val="150000"/>
              </a:lnSpc>
              <a:spcBef>
                <a:spcPts val="0"/>
              </a:spcBef>
              <a:spcAft>
                <a:spcPts val="0"/>
              </a:spcAft>
              <a:buSzPts val="1500"/>
              <a:buChar char="➔"/>
            </a:pPr>
            <a:r>
              <a:rPr lang="en" sz="1500"/>
              <a:t>Statistical Analysis </a:t>
            </a:r>
            <a:endParaRPr sz="1500"/>
          </a:p>
          <a:p>
            <a:pPr indent="-323850" lvl="0" marL="914400" rtl="0" algn="just">
              <a:lnSpc>
                <a:spcPct val="150000"/>
              </a:lnSpc>
              <a:spcBef>
                <a:spcPts val="0"/>
              </a:spcBef>
              <a:spcAft>
                <a:spcPts val="0"/>
              </a:spcAft>
              <a:buSzPts val="1500"/>
              <a:buChar char="➔"/>
            </a:pPr>
            <a:r>
              <a:rPr lang="en" sz="1500"/>
              <a:t>Hypothesis Testing </a:t>
            </a:r>
            <a:endParaRPr sz="1500"/>
          </a:p>
        </p:txBody>
      </p:sp>
      <p:cxnSp>
        <p:nvCxnSpPr>
          <p:cNvPr id="183" name="Google Shape;183;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6"/>
          <p:cNvSpPr txBox="1"/>
          <p:nvPr>
            <p:ph idx="1" type="subTitle"/>
          </p:nvPr>
        </p:nvSpPr>
        <p:spPr>
          <a:xfrm>
            <a:off x="938500" y="1175825"/>
            <a:ext cx="4629300" cy="3097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Random Forest</a:t>
            </a:r>
            <a:r>
              <a:rPr lang="en" sz="1700"/>
              <a:t> is a popular supervised  learning algorithm that is used in both Regression and Classification.</a:t>
            </a:r>
            <a:endParaRPr sz="1700"/>
          </a:p>
          <a:p>
            <a:pPr indent="-336550" lvl="0" marL="457200" rtl="0" algn="l">
              <a:lnSpc>
                <a:spcPct val="115000"/>
              </a:lnSpc>
              <a:spcBef>
                <a:spcPts val="0"/>
              </a:spcBef>
              <a:spcAft>
                <a:spcPts val="0"/>
              </a:spcAft>
              <a:buSzPts val="1700"/>
              <a:buChar char="●"/>
            </a:pPr>
            <a:r>
              <a:rPr lang="en" sz="1700"/>
              <a:t>Random Forest works in two-phase first is to create the random forest by combining N decision tree, and second is to make predictions for each tree created in the first phase. </a:t>
            </a:r>
            <a:endParaRPr sz="1700"/>
          </a:p>
          <a:p>
            <a:pPr indent="0" lvl="0" marL="457200" rtl="0" algn="l">
              <a:spcBef>
                <a:spcPts val="0"/>
              </a:spcBef>
              <a:spcAft>
                <a:spcPts val="0"/>
              </a:spcAft>
              <a:buNone/>
            </a:pPr>
            <a:r>
              <a:t/>
            </a:r>
            <a:endParaRPr/>
          </a:p>
        </p:txBody>
      </p:sp>
      <p:sp>
        <p:nvSpPr>
          <p:cNvPr id="428" name="Google Shape;428;p66"/>
          <p:cNvSpPr txBox="1"/>
          <p:nvPr>
            <p:ph type="title"/>
          </p:nvPr>
        </p:nvSpPr>
        <p:spPr>
          <a:xfrm>
            <a:off x="938500" y="445025"/>
            <a:ext cx="46293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endParaRPr/>
          </a:p>
        </p:txBody>
      </p:sp>
      <p:pic>
        <p:nvPicPr>
          <p:cNvPr id="429" name="Google Shape;429;p66"/>
          <p:cNvPicPr preferRelativeResize="0"/>
          <p:nvPr/>
        </p:nvPicPr>
        <p:blipFill>
          <a:blip r:embed="rId3">
            <a:alphaModFix/>
          </a:blip>
          <a:stretch>
            <a:fillRect/>
          </a:stretch>
        </p:blipFill>
        <p:spPr>
          <a:xfrm>
            <a:off x="5567800" y="1578475"/>
            <a:ext cx="3136175" cy="215303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7"/>
          <p:cNvSpPr txBox="1"/>
          <p:nvPr>
            <p:ph idx="1" type="subTitle"/>
          </p:nvPr>
        </p:nvSpPr>
        <p:spPr>
          <a:xfrm>
            <a:off x="702000" y="1768625"/>
            <a:ext cx="3563700" cy="2614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Generally, the accuracy for Random Forest Algorithm is high. </a:t>
            </a:r>
            <a:endParaRPr/>
          </a:p>
          <a:p>
            <a:pPr indent="-317500" lvl="0" marL="457200" rtl="0" algn="l">
              <a:lnSpc>
                <a:spcPct val="115000"/>
              </a:lnSpc>
              <a:spcBef>
                <a:spcPts val="0"/>
              </a:spcBef>
              <a:spcAft>
                <a:spcPts val="0"/>
              </a:spcAft>
              <a:buSzPts val="1400"/>
              <a:buChar char="●"/>
            </a:pPr>
            <a:r>
              <a:rPr lang="en"/>
              <a:t>It has high </a:t>
            </a:r>
            <a:r>
              <a:rPr lang="en"/>
              <a:t>efficiency</a:t>
            </a:r>
            <a:r>
              <a:rPr lang="en"/>
              <a:t> in large dataset. </a:t>
            </a:r>
            <a:endParaRPr/>
          </a:p>
          <a:p>
            <a:pPr indent="-317500" lvl="0" marL="457200" rtl="0" algn="l">
              <a:lnSpc>
                <a:spcPct val="115000"/>
              </a:lnSpc>
              <a:spcBef>
                <a:spcPts val="0"/>
              </a:spcBef>
              <a:spcAft>
                <a:spcPts val="0"/>
              </a:spcAft>
              <a:buSzPts val="1400"/>
              <a:buChar char="●"/>
            </a:pPr>
            <a:r>
              <a:rPr lang="en"/>
              <a:t>Generated Forests can be saved and reused. </a:t>
            </a:r>
            <a:endParaRPr/>
          </a:p>
          <a:p>
            <a:pPr indent="-317500" lvl="0" marL="457200" rtl="0" algn="l">
              <a:lnSpc>
                <a:spcPct val="115000"/>
              </a:lnSpc>
              <a:spcBef>
                <a:spcPts val="0"/>
              </a:spcBef>
              <a:spcAft>
                <a:spcPts val="0"/>
              </a:spcAft>
              <a:buSzPts val="1400"/>
              <a:buChar char="●"/>
            </a:pPr>
            <a:r>
              <a:rPr lang="en"/>
              <a:t>Random Forest has measures that prevent overfitting. </a:t>
            </a:r>
            <a:endParaRPr/>
          </a:p>
        </p:txBody>
      </p:sp>
      <p:sp>
        <p:nvSpPr>
          <p:cNvPr id="435" name="Google Shape;435;p6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and Cons</a:t>
            </a:r>
            <a:endParaRPr/>
          </a:p>
        </p:txBody>
      </p:sp>
      <p:sp>
        <p:nvSpPr>
          <p:cNvPr id="436" name="Google Shape;436;p67"/>
          <p:cNvSpPr txBox="1"/>
          <p:nvPr>
            <p:ph type="title"/>
          </p:nvPr>
        </p:nvSpPr>
        <p:spPr>
          <a:xfrm>
            <a:off x="702000" y="1386425"/>
            <a:ext cx="3563700" cy="38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437" name="Google Shape;437;p67"/>
          <p:cNvSpPr txBox="1"/>
          <p:nvPr>
            <p:ph idx="2" type="title"/>
          </p:nvPr>
        </p:nvSpPr>
        <p:spPr>
          <a:xfrm>
            <a:off x="4995150" y="1386425"/>
            <a:ext cx="3563700" cy="38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Cons</a:t>
            </a:r>
            <a:endParaRPr/>
          </a:p>
        </p:txBody>
      </p:sp>
      <p:sp>
        <p:nvSpPr>
          <p:cNvPr id="438" name="Google Shape;438;p67"/>
          <p:cNvSpPr txBox="1"/>
          <p:nvPr>
            <p:ph idx="3" type="subTitle"/>
          </p:nvPr>
        </p:nvSpPr>
        <p:spPr>
          <a:xfrm>
            <a:off x="4995150" y="1768725"/>
            <a:ext cx="3563700" cy="2614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A forest is less interpretable than a single decision tree. Single trees may be visualized as a sequence of decisions.</a:t>
            </a:r>
            <a:endParaRPr/>
          </a:p>
          <a:p>
            <a:pPr indent="-317500" lvl="0" marL="457200" rtl="0" algn="l">
              <a:lnSpc>
                <a:spcPct val="115000"/>
              </a:lnSpc>
              <a:spcBef>
                <a:spcPts val="0"/>
              </a:spcBef>
              <a:spcAft>
                <a:spcPts val="0"/>
              </a:spcAft>
              <a:buSzPts val="1400"/>
              <a:buChar char="●"/>
            </a:pPr>
            <a:r>
              <a:rPr lang="en"/>
              <a:t>A trained forest may require significant memory for storage, due to the need for retaining the information from several hundred individual trees.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8"/>
          <p:cNvSpPr txBox="1"/>
          <p:nvPr>
            <p:ph idx="1" type="subTitle"/>
          </p:nvPr>
        </p:nvSpPr>
        <p:spPr>
          <a:xfrm>
            <a:off x="938500" y="1198125"/>
            <a:ext cx="6105000" cy="30978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15000"/>
              </a:lnSpc>
              <a:spcBef>
                <a:spcPts val="0"/>
              </a:spcBef>
              <a:spcAft>
                <a:spcPts val="0"/>
              </a:spcAft>
              <a:buSzPct val="100000"/>
              <a:buChar char="●"/>
            </a:pPr>
            <a:r>
              <a:rPr lang="en"/>
              <a:t>Random forest algorithms have three main hyperparameters, which need to be set before training. These include node size, the number of trees - 50, and the number of features sampled - 13. From there, the random forest classifier can be used to solve for regression or classification problems.</a:t>
            </a:r>
            <a:br>
              <a:rPr lang="en"/>
            </a:br>
            <a:endParaRPr/>
          </a:p>
          <a:p>
            <a:pPr indent="-334327" lvl="0" marL="457200" rtl="0" algn="l">
              <a:lnSpc>
                <a:spcPct val="115000"/>
              </a:lnSpc>
              <a:spcBef>
                <a:spcPts val="0"/>
              </a:spcBef>
              <a:spcAft>
                <a:spcPts val="0"/>
              </a:spcAft>
              <a:buSzPct val="100000"/>
              <a:buChar char="●"/>
            </a:pPr>
            <a:r>
              <a:rPr lang="en"/>
              <a:t>Since our dataset is large, Random Forest Algorithm seems suitable for predicting the Net Downward Flux due to high efficiency and high accuracy. </a:t>
            </a:r>
            <a:endParaRPr/>
          </a:p>
        </p:txBody>
      </p:sp>
      <p:sp>
        <p:nvSpPr>
          <p:cNvPr id="444" name="Google Shape;444;p6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Analysis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9"/>
          <p:cNvSpPr txBox="1"/>
          <p:nvPr>
            <p:ph type="title"/>
          </p:nvPr>
        </p:nvSpPr>
        <p:spPr>
          <a:xfrm>
            <a:off x="938500" y="1871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a:t>
            </a:r>
            <a:endParaRPr/>
          </a:p>
        </p:txBody>
      </p:sp>
      <p:sp>
        <p:nvSpPr>
          <p:cNvPr id="450" name="Google Shape;450;p69"/>
          <p:cNvSpPr txBox="1"/>
          <p:nvPr>
            <p:ph idx="1" type="body"/>
          </p:nvPr>
        </p:nvSpPr>
        <p:spPr>
          <a:xfrm>
            <a:off x="436450" y="766525"/>
            <a:ext cx="4142100" cy="4159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500"/>
              <a:t>We imported the RandomForestRegressor function from sklearn library.</a:t>
            </a:r>
            <a:endParaRPr sz="1500"/>
          </a:p>
          <a:p>
            <a:pPr indent="0" lvl="0" marL="457200" rtl="0" algn="l">
              <a:spcBef>
                <a:spcPts val="1600"/>
              </a:spcBef>
              <a:spcAft>
                <a:spcPts val="0"/>
              </a:spcAft>
              <a:buNone/>
            </a:pPr>
            <a:r>
              <a:rPr lang="en" sz="1500"/>
              <a:t>We set the number of trees we want to use as 50 using n_estimators, and went on to train the model on the dataset.</a:t>
            </a:r>
            <a:endParaRPr sz="1500"/>
          </a:p>
          <a:p>
            <a:pPr indent="0" lvl="0" marL="457200" rtl="0" algn="l">
              <a:spcBef>
                <a:spcPts val="1600"/>
              </a:spcBef>
              <a:spcAft>
                <a:spcPts val="1600"/>
              </a:spcAft>
              <a:buNone/>
            </a:pPr>
            <a:r>
              <a:rPr lang="en" sz="1500"/>
              <a:t>Next, we predicted the test set results and juxtaposed the predicted values alongside the actual values to see the comparison clearly.</a:t>
            </a:r>
            <a:endParaRPr sz="1500"/>
          </a:p>
        </p:txBody>
      </p:sp>
      <p:pic>
        <p:nvPicPr>
          <p:cNvPr id="451" name="Google Shape;451;p69"/>
          <p:cNvPicPr preferRelativeResize="0"/>
          <p:nvPr/>
        </p:nvPicPr>
        <p:blipFill rotWithShape="1">
          <a:blip r:embed="rId3">
            <a:alphaModFix/>
          </a:blip>
          <a:srcRect b="0" l="0" r="4489" t="0"/>
          <a:stretch/>
        </p:blipFill>
        <p:spPr>
          <a:xfrm>
            <a:off x="4578550" y="1510800"/>
            <a:ext cx="4373349" cy="21218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70"/>
          <p:cNvPicPr preferRelativeResize="0"/>
          <p:nvPr/>
        </p:nvPicPr>
        <p:blipFill rotWithShape="1">
          <a:blip r:embed="rId3">
            <a:alphaModFix/>
          </a:blip>
          <a:srcRect b="0" l="0" r="0" t="2257"/>
          <a:stretch/>
        </p:blipFill>
        <p:spPr>
          <a:xfrm>
            <a:off x="251800" y="1052500"/>
            <a:ext cx="8640399" cy="3723525"/>
          </a:xfrm>
          <a:prstGeom prst="rect">
            <a:avLst/>
          </a:prstGeom>
          <a:noFill/>
          <a:ln>
            <a:noFill/>
          </a:ln>
        </p:spPr>
      </p:pic>
      <p:sp>
        <p:nvSpPr>
          <p:cNvPr id="457" name="Google Shape;457;p70"/>
          <p:cNvSpPr txBox="1"/>
          <p:nvPr/>
        </p:nvSpPr>
        <p:spPr>
          <a:xfrm>
            <a:off x="904200" y="235750"/>
            <a:ext cx="733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2"/>
                </a:solidFill>
                <a:latin typeface="Montserrat"/>
                <a:ea typeface="Montserrat"/>
                <a:cs typeface="Montserrat"/>
                <a:sym typeface="Montserrat"/>
              </a:rPr>
              <a:t>Plotting the Graph</a:t>
            </a:r>
            <a:endParaRPr b="1" sz="2400">
              <a:solidFill>
                <a:schemeClr val="lt2"/>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t/>
            </a:r>
            <a:endParaRPr/>
          </a:p>
        </p:txBody>
      </p:sp>
      <p:sp>
        <p:nvSpPr>
          <p:cNvPr id="463" name="Google Shape;463;p71"/>
          <p:cNvSpPr txBox="1"/>
          <p:nvPr>
            <p:ph idx="1" type="subTitle"/>
          </p:nvPr>
        </p:nvSpPr>
        <p:spPr>
          <a:xfrm>
            <a:off x="938500" y="1129325"/>
            <a:ext cx="5422800" cy="2048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The random forest regression model gave us </a:t>
            </a:r>
            <a:r>
              <a:rPr lang="en"/>
              <a:t>a really good r2 score of 0.948 and RMSE value of 77.66, proving to be highly accurate and reliable.</a:t>
            </a:r>
            <a:endParaRPr/>
          </a:p>
        </p:txBody>
      </p:sp>
      <p:pic>
        <p:nvPicPr>
          <p:cNvPr id="464" name="Google Shape;464;p71"/>
          <p:cNvPicPr preferRelativeResize="0"/>
          <p:nvPr/>
        </p:nvPicPr>
        <p:blipFill rotWithShape="1">
          <a:blip r:embed="rId3">
            <a:alphaModFix/>
          </a:blip>
          <a:srcRect b="0" l="0" r="0" t="2987"/>
          <a:stretch/>
        </p:blipFill>
        <p:spPr>
          <a:xfrm>
            <a:off x="2582550" y="2499000"/>
            <a:ext cx="3978899" cy="2406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2"/>
          <p:cNvSpPr txBox="1"/>
          <p:nvPr>
            <p:ph type="title"/>
          </p:nvPr>
        </p:nvSpPr>
        <p:spPr>
          <a:xfrm>
            <a:off x="3760325" y="3117100"/>
            <a:ext cx="3625500" cy="127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XGBoosted Decision Tree</a:t>
            </a:r>
            <a:endParaRPr/>
          </a:p>
        </p:txBody>
      </p:sp>
      <p:cxnSp>
        <p:nvCxnSpPr>
          <p:cNvPr id="470" name="Google Shape;470;p72"/>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71" name="Google Shape;471;p72"/>
          <p:cNvSpPr txBox="1"/>
          <p:nvPr/>
        </p:nvSpPr>
        <p:spPr>
          <a:xfrm>
            <a:off x="4914000" y="4063500"/>
            <a:ext cx="73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3"/>
          <p:cNvSpPr txBox="1"/>
          <p:nvPr>
            <p:ph idx="1" type="subTitle"/>
          </p:nvPr>
        </p:nvSpPr>
        <p:spPr>
          <a:xfrm>
            <a:off x="938500" y="992825"/>
            <a:ext cx="6073500" cy="3796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XGBoost: </a:t>
            </a:r>
            <a:r>
              <a:rPr lang="en" sz="1600"/>
              <a:t>Extreme Gradient Boosting or XGBoost is a machine learning algorithm where several optimization techniques are combined to get perfect results within a short span of time. </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Overfitting is avoided with the help of regularization and missing data is handled perfectly well along with cross-validation of facts and figures.</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b="1" lang="en" sz="1600"/>
              <a:t>XGBoost </a:t>
            </a:r>
            <a:r>
              <a:rPr lang="en" sz="1600"/>
              <a:t>specifically trains the gradient boost data and gradient boosted decision trees.</a:t>
            </a:r>
            <a:endParaRPr sz="1600"/>
          </a:p>
        </p:txBody>
      </p:sp>
      <p:sp>
        <p:nvSpPr>
          <p:cNvPr id="477" name="Google Shape;477;p73"/>
          <p:cNvSpPr txBox="1"/>
          <p:nvPr>
            <p:ph type="title"/>
          </p:nvPr>
        </p:nvSpPr>
        <p:spPr>
          <a:xfrm>
            <a:off x="938500" y="368825"/>
            <a:ext cx="46293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Overfitting</a:t>
            </a:r>
            <a:endParaRPr/>
          </a:p>
        </p:txBody>
      </p:sp>
      <p:pic>
        <p:nvPicPr>
          <p:cNvPr id="483" name="Google Shape;483;p74"/>
          <p:cNvPicPr preferRelativeResize="0"/>
          <p:nvPr/>
        </p:nvPicPr>
        <p:blipFill>
          <a:blip r:embed="rId3">
            <a:alphaModFix/>
          </a:blip>
          <a:stretch>
            <a:fillRect/>
          </a:stretch>
        </p:blipFill>
        <p:spPr>
          <a:xfrm>
            <a:off x="731275" y="1472575"/>
            <a:ext cx="7807750" cy="3082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5"/>
          <p:cNvSpPr txBox="1"/>
          <p:nvPr>
            <p:ph idx="1" type="subTitle"/>
          </p:nvPr>
        </p:nvSpPr>
        <p:spPr>
          <a:xfrm>
            <a:off x="938500" y="1081625"/>
            <a:ext cx="6073500" cy="3796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Gradient boosting</a:t>
            </a:r>
            <a:r>
              <a:rPr lang="en" sz="1600"/>
              <a:t> is a machine learning technique used in regression and classification tasks, among others. It gives a prediction model in the form of an ensemble of weak prediction models</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The idea of boosting came out of the idea of whether a weak learner (weak learners are models that perform slightly better than random guessing. Strong learners are models that have arbitrarily good accuracy) can be modified to become better.</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When a </a:t>
            </a:r>
            <a:r>
              <a:rPr b="1" lang="en" sz="1600"/>
              <a:t>decision tree</a:t>
            </a:r>
            <a:r>
              <a:rPr lang="en" sz="1600"/>
              <a:t> is the weak learner, the resulting algorithm is called gradient-boosted trees</a:t>
            </a:r>
            <a:endParaRPr sz="1600"/>
          </a:p>
        </p:txBody>
      </p:sp>
      <p:sp>
        <p:nvSpPr>
          <p:cNvPr id="489" name="Google Shape;489;p7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idea of gradient boost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0"/>
          <p:cNvSpPr txBox="1"/>
          <p:nvPr>
            <p:ph type="title"/>
          </p:nvPr>
        </p:nvSpPr>
        <p:spPr>
          <a:xfrm>
            <a:off x="288075" y="453575"/>
            <a:ext cx="6721800" cy="5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Dataset</a:t>
            </a:r>
            <a:endParaRPr/>
          </a:p>
        </p:txBody>
      </p:sp>
      <p:sp>
        <p:nvSpPr>
          <p:cNvPr id="189" name="Google Shape;189;p40"/>
          <p:cNvSpPr txBox="1"/>
          <p:nvPr>
            <p:ph idx="1" type="subTitle"/>
          </p:nvPr>
        </p:nvSpPr>
        <p:spPr>
          <a:xfrm>
            <a:off x="1374975" y="1278275"/>
            <a:ext cx="2727600" cy="1022400"/>
          </a:xfrm>
          <a:prstGeom prst="rect">
            <a:avLst/>
          </a:prstGeom>
        </p:spPr>
        <p:txBody>
          <a:bodyPr anchorCtr="0" anchor="t" bIns="91425" lIns="91425" spcFirstLastPara="1" rIns="91425" wrap="square" tIns="91425">
            <a:noAutofit/>
          </a:bodyPr>
          <a:lstStyle/>
          <a:p>
            <a:pPr indent="-311150" lvl="0" marL="457200" rtl="0" algn="just">
              <a:lnSpc>
                <a:spcPct val="120000"/>
              </a:lnSpc>
              <a:spcBef>
                <a:spcPts val="0"/>
              </a:spcBef>
              <a:spcAft>
                <a:spcPts val="0"/>
              </a:spcAft>
              <a:buClr>
                <a:schemeClr val="lt1"/>
              </a:buClr>
              <a:buSzPts val="1300"/>
              <a:buFont typeface="Maven Pro"/>
              <a:buChar char="❏"/>
            </a:pPr>
            <a:r>
              <a:rPr lang="en" sz="1300"/>
              <a:t>The first dimension is the date of the model run and will correspond directly with a row  in the </a:t>
            </a:r>
            <a:r>
              <a:rPr b="1" lang="en" sz="1300"/>
              <a:t>train.csv </a:t>
            </a:r>
            <a:r>
              <a:rPr lang="en" sz="1300"/>
              <a:t>file.</a:t>
            </a:r>
            <a:endParaRPr sz="1300"/>
          </a:p>
          <a:p>
            <a:pPr indent="0" lvl="0" marL="0" rtl="0" algn="just">
              <a:lnSpc>
                <a:spcPct val="90000"/>
              </a:lnSpc>
              <a:spcBef>
                <a:spcPts val="1600"/>
              </a:spcBef>
              <a:spcAft>
                <a:spcPts val="0"/>
              </a:spcAft>
              <a:buSzPts val="275"/>
              <a:buNone/>
            </a:pPr>
            <a:r>
              <a:t/>
            </a:r>
            <a:endParaRPr sz="1300"/>
          </a:p>
        </p:txBody>
      </p:sp>
      <p:sp>
        <p:nvSpPr>
          <p:cNvPr id="190" name="Google Shape;190;p40"/>
          <p:cNvSpPr txBox="1"/>
          <p:nvPr>
            <p:ph idx="4" type="subTitle"/>
          </p:nvPr>
        </p:nvSpPr>
        <p:spPr>
          <a:xfrm>
            <a:off x="1374975" y="3205849"/>
            <a:ext cx="2727600" cy="1188900"/>
          </a:xfrm>
          <a:prstGeom prst="rect">
            <a:avLst/>
          </a:prstGeom>
        </p:spPr>
        <p:txBody>
          <a:bodyPr anchorCtr="0" anchor="t" bIns="91425" lIns="91425" spcFirstLastPara="1" rIns="91425" wrap="square" tIns="91425">
            <a:noAutofit/>
          </a:bodyPr>
          <a:lstStyle/>
          <a:p>
            <a:pPr indent="-317500" lvl="0" marL="457200" rtl="0" algn="just">
              <a:lnSpc>
                <a:spcPct val="130000"/>
              </a:lnSpc>
              <a:spcBef>
                <a:spcPts val="0"/>
              </a:spcBef>
              <a:spcAft>
                <a:spcPts val="0"/>
              </a:spcAft>
              <a:buClr>
                <a:schemeClr val="lt1"/>
              </a:buClr>
              <a:buSzPts val="1400"/>
              <a:buFont typeface="Montserrat"/>
              <a:buChar char="❏"/>
            </a:pPr>
            <a:r>
              <a:rPr lang="en" sz="1400"/>
              <a:t>The third dimension is the forecast hour, which runs from 12 to 24 hours in 3 hour increments. </a:t>
            </a:r>
            <a:endParaRPr sz="1400"/>
          </a:p>
          <a:p>
            <a:pPr indent="0" lvl="0" marL="0" rtl="0" algn="just">
              <a:spcBef>
                <a:spcPts val="1600"/>
              </a:spcBef>
              <a:spcAft>
                <a:spcPts val="0"/>
              </a:spcAft>
              <a:buNone/>
            </a:pPr>
            <a:r>
              <a:t/>
            </a:r>
            <a:endParaRPr sz="1400"/>
          </a:p>
        </p:txBody>
      </p:sp>
      <p:sp>
        <p:nvSpPr>
          <p:cNvPr id="191" name="Google Shape;191;p40"/>
          <p:cNvSpPr txBox="1"/>
          <p:nvPr>
            <p:ph idx="6" type="subTitle"/>
          </p:nvPr>
        </p:nvSpPr>
        <p:spPr>
          <a:xfrm>
            <a:off x="5073025" y="1297800"/>
            <a:ext cx="2727600" cy="1165500"/>
          </a:xfrm>
          <a:prstGeom prst="rect">
            <a:avLst/>
          </a:prstGeom>
        </p:spPr>
        <p:txBody>
          <a:bodyPr anchorCtr="0" anchor="t" bIns="91425" lIns="91425" spcFirstLastPara="1" rIns="91425" wrap="square" tIns="91425">
            <a:noAutofit/>
          </a:bodyPr>
          <a:lstStyle/>
          <a:p>
            <a:pPr indent="-317500" lvl="0" marL="457200" rtl="0" algn="just">
              <a:lnSpc>
                <a:spcPct val="130000"/>
              </a:lnSpc>
              <a:spcBef>
                <a:spcPts val="0"/>
              </a:spcBef>
              <a:spcAft>
                <a:spcPts val="0"/>
              </a:spcAft>
              <a:buClr>
                <a:schemeClr val="lt1"/>
              </a:buClr>
              <a:buSzPts val="1400"/>
              <a:buFont typeface="Montserrat"/>
              <a:buChar char="❏"/>
            </a:pPr>
            <a:r>
              <a:rPr lang="en" sz="1400"/>
              <a:t>The second dimension is the ensemble member that the forecast comes from.</a:t>
            </a:r>
            <a:endParaRPr sz="1400"/>
          </a:p>
        </p:txBody>
      </p:sp>
      <p:sp>
        <p:nvSpPr>
          <p:cNvPr id="192" name="Google Shape;192;p40"/>
          <p:cNvSpPr txBox="1"/>
          <p:nvPr>
            <p:ph idx="8" type="subTitle"/>
          </p:nvPr>
        </p:nvSpPr>
        <p:spPr>
          <a:xfrm>
            <a:off x="5073025" y="3205850"/>
            <a:ext cx="2727600" cy="1093500"/>
          </a:xfrm>
          <a:prstGeom prst="rect">
            <a:avLst/>
          </a:prstGeom>
        </p:spPr>
        <p:txBody>
          <a:bodyPr anchorCtr="0" anchor="t" bIns="91425" lIns="91425" spcFirstLastPara="1" rIns="91425" wrap="square" tIns="91425">
            <a:noAutofit/>
          </a:bodyPr>
          <a:lstStyle/>
          <a:p>
            <a:pPr indent="-311150" lvl="0" marL="457200" rtl="0" algn="just">
              <a:lnSpc>
                <a:spcPct val="130000"/>
              </a:lnSpc>
              <a:spcBef>
                <a:spcPts val="0"/>
              </a:spcBef>
              <a:spcAft>
                <a:spcPts val="0"/>
              </a:spcAft>
              <a:buClr>
                <a:schemeClr val="lt1"/>
              </a:buClr>
              <a:buSzPts val="1300"/>
              <a:buFont typeface="Montserrat"/>
              <a:buChar char="❏"/>
            </a:pPr>
            <a:r>
              <a:rPr lang="en" sz="1300"/>
              <a:t>The fourth and fifth dimensions are the latitude and longitude uniform spatial grid. </a:t>
            </a:r>
            <a:endParaRPr sz="1300"/>
          </a:p>
          <a:p>
            <a:pPr indent="0" lvl="0" marL="0" rtl="0" algn="just">
              <a:spcBef>
                <a:spcPts val="1600"/>
              </a:spcBef>
              <a:spcAft>
                <a:spcPts val="0"/>
              </a:spcAft>
              <a:buNone/>
            </a:pPr>
            <a:r>
              <a:t/>
            </a:r>
            <a:endParaRPr sz="1300"/>
          </a:p>
          <a:p>
            <a:pPr indent="0" lvl="0" marL="0" rtl="0" algn="just">
              <a:spcBef>
                <a:spcPts val="0"/>
              </a:spcBef>
              <a:spcAft>
                <a:spcPts val="0"/>
              </a:spcAft>
              <a:buNone/>
            </a:pPr>
            <a:r>
              <a:t/>
            </a:r>
            <a:endParaRPr sz="1300"/>
          </a:p>
        </p:txBody>
      </p:sp>
      <p:cxnSp>
        <p:nvCxnSpPr>
          <p:cNvPr id="193" name="Google Shape;193;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94" name="Google Shape;194;p40"/>
          <p:cNvCxnSpPr/>
          <p:nvPr/>
        </p:nvCxnSpPr>
        <p:spPr>
          <a:xfrm>
            <a:off x="1343350" y="2959997"/>
            <a:ext cx="6447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95" name="Google Shape;195;p40"/>
          <p:cNvCxnSpPr/>
          <p:nvPr/>
        </p:nvCxnSpPr>
        <p:spPr>
          <a:xfrm flipH="1">
            <a:off x="4572050" y="1138275"/>
            <a:ext cx="31500" cy="3554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6"/>
          <p:cNvSpPr txBox="1"/>
          <p:nvPr>
            <p:ph idx="1" type="subTitle"/>
          </p:nvPr>
        </p:nvSpPr>
        <p:spPr>
          <a:xfrm>
            <a:off x="938500" y="1005425"/>
            <a:ext cx="5757600" cy="37965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b="1" lang="en" sz="1500"/>
              <a:t>Decision Tree : </a:t>
            </a:r>
            <a:r>
              <a:rPr lang="en" sz="1500"/>
              <a:t>A Decision tree is a flowchart like tree structure, where each internal node denotes a test on an attribute, each branch represents an outcome of the test, and each leaf node (terminal node) holds a class label.</a:t>
            </a:r>
            <a:endParaRPr sz="1500"/>
          </a:p>
          <a:p>
            <a:pPr indent="0" lvl="0" marL="45720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lang="en" sz="1500"/>
              <a:t>To reach the </a:t>
            </a:r>
            <a:r>
              <a:rPr b="1" lang="en" sz="1500"/>
              <a:t>leaf</a:t>
            </a:r>
            <a:r>
              <a:rPr lang="en" sz="1500"/>
              <a:t>, the sample is propagated through nodes, starting at the root node. A decision is made based on the selected sample’s feature. It is usually one feature used to make the decision (one feature is used in the node to make a decision). Decision tree learning is a process of finding the optimal rules in each internal tree node according to the selected metric.</a:t>
            </a:r>
            <a:endParaRPr sz="1500"/>
          </a:p>
        </p:txBody>
      </p:sp>
      <p:sp>
        <p:nvSpPr>
          <p:cNvPr id="495" name="Google Shape;495;p7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a:t>
            </a:r>
            <a:endParaRPr/>
          </a:p>
        </p:txBody>
      </p:sp>
      <p:pic>
        <p:nvPicPr>
          <p:cNvPr id="496" name="Google Shape;496;p76"/>
          <p:cNvPicPr preferRelativeResize="0"/>
          <p:nvPr/>
        </p:nvPicPr>
        <p:blipFill>
          <a:blip r:embed="rId3">
            <a:alphaModFix/>
          </a:blip>
          <a:stretch>
            <a:fillRect/>
          </a:stretch>
        </p:blipFill>
        <p:spPr>
          <a:xfrm>
            <a:off x="6696100" y="2803600"/>
            <a:ext cx="2205349" cy="15785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7"/>
          <p:cNvSpPr txBox="1"/>
          <p:nvPr>
            <p:ph idx="1" type="subTitle"/>
          </p:nvPr>
        </p:nvSpPr>
        <p:spPr>
          <a:xfrm>
            <a:off x="702000" y="1997225"/>
            <a:ext cx="3563700" cy="26145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a:t>Less feature engineering required (No need for scaling, normalizing data, can also handle missing values well)</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Has quite good execution speed</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It is very less prone to overfitting</a:t>
            </a:r>
            <a:endParaRPr/>
          </a:p>
          <a:p>
            <a:pPr indent="0" lvl="0" marL="457200" rtl="0" algn="l">
              <a:lnSpc>
                <a:spcPct val="115000"/>
              </a:lnSpc>
              <a:spcBef>
                <a:spcPts val="0"/>
              </a:spcBef>
              <a:spcAft>
                <a:spcPts val="0"/>
              </a:spcAft>
              <a:buNone/>
            </a:pPr>
            <a:r>
              <a:t/>
            </a:r>
            <a:endParaRPr/>
          </a:p>
        </p:txBody>
      </p:sp>
      <p:sp>
        <p:nvSpPr>
          <p:cNvPr id="502" name="Google Shape;502;p7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and Cons</a:t>
            </a:r>
            <a:endParaRPr/>
          </a:p>
        </p:txBody>
      </p:sp>
      <p:sp>
        <p:nvSpPr>
          <p:cNvPr id="503" name="Google Shape;503;p77"/>
          <p:cNvSpPr txBox="1"/>
          <p:nvPr>
            <p:ph type="title"/>
          </p:nvPr>
        </p:nvSpPr>
        <p:spPr>
          <a:xfrm>
            <a:off x="702000" y="1386425"/>
            <a:ext cx="3563700" cy="38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504" name="Google Shape;504;p77"/>
          <p:cNvSpPr txBox="1"/>
          <p:nvPr>
            <p:ph idx="2" type="title"/>
          </p:nvPr>
        </p:nvSpPr>
        <p:spPr>
          <a:xfrm>
            <a:off x="4995150" y="1386425"/>
            <a:ext cx="3563700" cy="38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Cons</a:t>
            </a:r>
            <a:endParaRPr/>
          </a:p>
        </p:txBody>
      </p:sp>
      <p:sp>
        <p:nvSpPr>
          <p:cNvPr id="505" name="Google Shape;505;p77"/>
          <p:cNvSpPr txBox="1"/>
          <p:nvPr>
            <p:ph idx="3" type="subTitle"/>
          </p:nvPr>
        </p:nvSpPr>
        <p:spPr>
          <a:xfrm>
            <a:off x="4995150" y="1997325"/>
            <a:ext cx="3563700" cy="2614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It doesn’t work so well on sparse data, though, and very dispersed data can create issues</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Tweaking or improper tuning of parameters, when the trees are too deep, can cause overfitting</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Difficult to </a:t>
            </a:r>
            <a:r>
              <a:rPr lang="en"/>
              <a:t>interpret</a:t>
            </a:r>
            <a:r>
              <a:rPr lang="en"/>
              <a:t> as the visualization is tough</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set and Test set</a:t>
            </a:r>
            <a:endParaRPr/>
          </a:p>
          <a:p>
            <a:pPr indent="0" lvl="0" marL="0" rtl="0" algn="l">
              <a:spcBef>
                <a:spcPts val="0"/>
              </a:spcBef>
              <a:spcAft>
                <a:spcPts val="0"/>
              </a:spcAft>
              <a:buNone/>
            </a:pPr>
            <a:r>
              <a:t/>
            </a:r>
            <a:endParaRPr/>
          </a:p>
        </p:txBody>
      </p:sp>
      <p:pic>
        <p:nvPicPr>
          <p:cNvPr id="511" name="Google Shape;511;p78"/>
          <p:cNvPicPr preferRelativeResize="0"/>
          <p:nvPr/>
        </p:nvPicPr>
        <p:blipFill>
          <a:blip r:embed="rId3">
            <a:alphaModFix/>
          </a:blip>
          <a:stretch>
            <a:fillRect/>
          </a:stretch>
        </p:blipFill>
        <p:spPr>
          <a:xfrm>
            <a:off x="1137425" y="1118300"/>
            <a:ext cx="6869149" cy="3810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t/>
            </a:r>
            <a:endParaRPr/>
          </a:p>
        </p:txBody>
      </p:sp>
      <p:pic>
        <p:nvPicPr>
          <p:cNvPr id="517" name="Google Shape;517;p79"/>
          <p:cNvPicPr preferRelativeResize="0"/>
          <p:nvPr/>
        </p:nvPicPr>
        <p:blipFill rotWithShape="1">
          <a:blip r:embed="rId3">
            <a:alphaModFix/>
          </a:blip>
          <a:srcRect b="21862" l="0" r="0" t="0"/>
          <a:stretch/>
        </p:blipFill>
        <p:spPr>
          <a:xfrm>
            <a:off x="2191938" y="1386425"/>
            <a:ext cx="4760125" cy="279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t/>
            </a:r>
            <a:endParaRPr/>
          </a:p>
        </p:txBody>
      </p:sp>
      <p:pic>
        <p:nvPicPr>
          <p:cNvPr id="523" name="Google Shape;523;p80"/>
          <p:cNvPicPr preferRelativeResize="0"/>
          <p:nvPr/>
        </p:nvPicPr>
        <p:blipFill>
          <a:blip r:embed="rId3">
            <a:alphaModFix/>
          </a:blip>
          <a:stretch>
            <a:fillRect/>
          </a:stretch>
        </p:blipFill>
        <p:spPr>
          <a:xfrm>
            <a:off x="299063" y="1119600"/>
            <a:ext cx="8545877" cy="36240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1"/>
          <p:cNvSpPr txBox="1"/>
          <p:nvPr>
            <p:ph type="title"/>
          </p:nvPr>
        </p:nvSpPr>
        <p:spPr>
          <a:xfrm>
            <a:off x="938500" y="445025"/>
            <a:ext cx="5735700" cy="5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a:p>
            <a:pPr indent="0" lvl="0" marL="0" rtl="0" algn="l">
              <a:spcBef>
                <a:spcPts val="0"/>
              </a:spcBef>
              <a:spcAft>
                <a:spcPts val="0"/>
              </a:spcAft>
              <a:buNone/>
            </a:pPr>
            <a:r>
              <a:t/>
            </a:r>
            <a:endParaRPr/>
          </a:p>
        </p:txBody>
      </p:sp>
      <p:pic>
        <p:nvPicPr>
          <p:cNvPr id="529" name="Google Shape;529;p81"/>
          <p:cNvPicPr preferRelativeResize="0"/>
          <p:nvPr/>
        </p:nvPicPr>
        <p:blipFill rotWithShape="1">
          <a:blip r:embed="rId3">
            <a:alphaModFix/>
          </a:blip>
          <a:srcRect b="0" l="0" r="7218" t="2343"/>
          <a:stretch/>
        </p:blipFill>
        <p:spPr>
          <a:xfrm>
            <a:off x="546325" y="1172475"/>
            <a:ext cx="7851950" cy="3135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of the Models :</a:t>
            </a:r>
            <a:endParaRPr/>
          </a:p>
        </p:txBody>
      </p:sp>
      <p:cxnSp>
        <p:nvCxnSpPr>
          <p:cNvPr id="535" name="Google Shape;535;p8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36" name="Google Shape;536;p82"/>
          <p:cNvSpPr txBox="1"/>
          <p:nvPr>
            <p:ph type="title"/>
          </p:nvPr>
        </p:nvSpPr>
        <p:spPr>
          <a:xfrm>
            <a:off x="2509347" y="2386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a:t>
            </a:r>
            <a:endParaRPr/>
          </a:p>
        </p:txBody>
      </p:sp>
      <p:sp>
        <p:nvSpPr>
          <p:cNvPr id="537" name="Google Shape;537;p82"/>
          <p:cNvSpPr txBox="1"/>
          <p:nvPr>
            <p:ph idx="2" type="title"/>
          </p:nvPr>
        </p:nvSpPr>
        <p:spPr>
          <a:xfrm>
            <a:off x="370803" y="2386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 Tree</a:t>
            </a:r>
            <a:endParaRPr/>
          </a:p>
        </p:txBody>
      </p:sp>
      <p:sp>
        <p:nvSpPr>
          <p:cNvPr id="538" name="Google Shape;538;p82"/>
          <p:cNvSpPr txBox="1"/>
          <p:nvPr>
            <p:ph idx="5" type="title"/>
          </p:nvPr>
        </p:nvSpPr>
        <p:spPr>
          <a:xfrm>
            <a:off x="4760059" y="2360063"/>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SVR</a:t>
            </a:r>
            <a:endParaRPr/>
          </a:p>
        </p:txBody>
      </p:sp>
      <p:cxnSp>
        <p:nvCxnSpPr>
          <p:cNvPr id="539" name="Google Shape;539;p82"/>
          <p:cNvCxnSpPr/>
          <p:nvPr/>
        </p:nvCxnSpPr>
        <p:spPr>
          <a:xfrm>
            <a:off x="3406947" y="3007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540" name="Google Shape;540;p82"/>
          <p:cNvCxnSpPr/>
          <p:nvPr/>
        </p:nvCxnSpPr>
        <p:spPr>
          <a:xfrm>
            <a:off x="5577150" y="3007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541" name="Google Shape;541;p82"/>
          <p:cNvCxnSpPr/>
          <p:nvPr/>
        </p:nvCxnSpPr>
        <p:spPr>
          <a:xfrm>
            <a:off x="1339950" y="3007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42" name="Google Shape;542;p82"/>
          <p:cNvSpPr/>
          <p:nvPr/>
        </p:nvSpPr>
        <p:spPr>
          <a:xfrm>
            <a:off x="5451263" y="1479238"/>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2"/>
          <p:cNvSpPr/>
          <p:nvPr/>
        </p:nvSpPr>
        <p:spPr>
          <a:xfrm>
            <a:off x="3200547" y="1506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2"/>
          <p:cNvSpPr/>
          <p:nvPr/>
        </p:nvSpPr>
        <p:spPr>
          <a:xfrm>
            <a:off x="1062000" y="1506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82"/>
          <p:cNvGrpSpPr/>
          <p:nvPr/>
        </p:nvGrpSpPr>
        <p:grpSpPr>
          <a:xfrm>
            <a:off x="3363029" y="1662939"/>
            <a:ext cx="359651" cy="371013"/>
            <a:chOff x="7521454" y="2906139"/>
            <a:chExt cx="359651" cy="371013"/>
          </a:xfrm>
        </p:grpSpPr>
        <p:sp>
          <p:nvSpPr>
            <p:cNvPr id="546" name="Google Shape;546;p82"/>
            <p:cNvSpPr/>
            <p:nvPr/>
          </p:nvSpPr>
          <p:spPr>
            <a:xfrm>
              <a:off x="7614677" y="3138830"/>
              <a:ext cx="79983" cy="138322"/>
            </a:xfrm>
            <a:custGeom>
              <a:rect b="b" l="l" r="r" t="t"/>
              <a:pathLst>
                <a:path extrusionOk="0" h="4346" w="2513">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2"/>
            <p:cNvSpPr/>
            <p:nvPr/>
          </p:nvSpPr>
          <p:spPr>
            <a:xfrm>
              <a:off x="7707518" y="3138830"/>
              <a:ext cx="79983" cy="138322"/>
            </a:xfrm>
            <a:custGeom>
              <a:rect b="b" l="l" r="r" t="t"/>
              <a:pathLst>
                <a:path extrusionOk="0" h="4346" w="2513">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2"/>
            <p:cNvSpPr/>
            <p:nvPr/>
          </p:nvSpPr>
          <p:spPr>
            <a:xfrm>
              <a:off x="7800740" y="3138830"/>
              <a:ext cx="80364" cy="138322"/>
            </a:xfrm>
            <a:custGeom>
              <a:rect b="b" l="l" r="r" t="t"/>
              <a:pathLst>
                <a:path extrusionOk="0" h="4346" w="2525">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2"/>
            <p:cNvSpPr/>
            <p:nvPr/>
          </p:nvSpPr>
          <p:spPr>
            <a:xfrm>
              <a:off x="7521454" y="3138830"/>
              <a:ext cx="79983" cy="138322"/>
            </a:xfrm>
            <a:custGeom>
              <a:rect b="b" l="l" r="r" t="t"/>
              <a:pathLst>
                <a:path extrusionOk="0" h="4346" w="2513">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2"/>
            <p:cNvSpPr/>
            <p:nvPr/>
          </p:nvSpPr>
          <p:spPr>
            <a:xfrm>
              <a:off x="7555923" y="2906139"/>
              <a:ext cx="289949" cy="219833"/>
            </a:xfrm>
            <a:custGeom>
              <a:rect b="b" l="l" r="r" t="t"/>
              <a:pathLst>
                <a:path extrusionOk="0" h="6907" w="911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82"/>
          <p:cNvSpPr txBox="1"/>
          <p:nvPr>
            <p:ph idx="2" type="title"/>
          </p:nvPr>
        </p:nvSpPr>
        <p:spPr>
          <a:xfrm>
            <a:off x="6643353" y="2386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MLR</a:t>
            </a:r>
            <a:endParaRPr/>
          </a:p>
        </p:txBody>
      </p:sp>
      <p:cxnSp>
        <p:nvCxnSpPr>
          <p:cNvPr id="552" name="Google Shape;552;p82"/>
          <p:cNvCxnSpPr/>
          <p:nvPr/>
        </p:nvCxnSpPr>
        <p:spPr>
          <a:xfrm>
            <a:off x="7540950" y="3007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53" name="Google Shape;553;p82"/>
          <p:cNvSpPr/>
          <p:nvPr/>
        </p:nvSpPr>
        <p:spPr>
          <a:xfrm>
            <a:off x="7334550" y="1506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82"/>
          <p:cNvGrpSpPr/>
          <p:nvPr/>
        </p:nvGrpSpPr>
        <p:grpSpPr>
          <a:xfrm>
            <a:off x="7500285" y="1701416"/>
            <a:ext cx="353145" cy="351998"/>
            <a:chOff x="852385" y="1510916"/>
            <a:chExt cx="353145" cy="351998"/>
          </a:xfrm>
        </p:grpSpPr>
        <p:sp>
          <p:nvSpPr>
            <p:cNvPr id="555" name="Google Shape;555;p82"/>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2"/>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2"/>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82"/>
          <p:cNvGrpSpPr/>
          <p:nvPr/>
        </p:nvGrpSpPr>
        <p:grpSpPr>
          <a:xfrm>
            <a:off x="1223728" y="1643442"/>
            <a:ext cx="361147" cy="360797"/>
            <a:chOff x="7978465" y="1969392"/>
            <a:chExt cx="361147" cy="360797"/>
          </a:xfrm>
        </p:grpSpPr>
        <p:sp>
          <p:nvSpPr>
            <p:cNvPr id="559" name="Google Shape;559;p82"/>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2"/>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2"/>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2"/>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2"/>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2"/>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2"/>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2"/>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2"/>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82"/>
          <p:cNvSpPr/>
          <p:nvPr/>
        </p:nvSpPr>
        <p:spPr>
          <a:xfrm>
            <a:off x="5619782" y="1644341"/>
            <a:ext cx="354363" cy="354395"/>
          </a:xfrm>
          <a:custGeom>
            <a:rect b="b" l="l" r="r" t="t"/>
            <a:pathLst>
              <a:path extrusionOk="0" h="11134" w="11133">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2"/>
          <p:cNvSpPr txBox="1"/>
          <p:nvPr/>
        </p:nvSpPr>
        <p:spPr>
          <a:xfrm>
            <a:off x="5213563" y="3208263"/>
            <a:ext cx="173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R^2 score: </a:t>
            </a:r>
            <a:r>
              <a:rPr b="1" lang="en" sz="1100">
                <a:solidFill>
                  <a:schemeClr val="lt1"/>
                </a:solidFill>
                <a:latin typeface="Montserrat"/>
                <a:ea typeface="Montserrat"/>
                <a:cs typeface="Montserrat"/>
                <a:sym typeface="Montserrat"/>
              </a:rPr>
              <a:t>0.931</a:t>
            </a:r>
            <a:endParaRPr sz="11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100">
                <a:solidFill>
                  <a:schemeClr val="lt1"/>
                </a:solidFill>
                <a:latin typeface="Montserrat"/>
                <a:ea typeface="Montserrat"/>
                <a:cs typeface="Montserrat"/>
                <a:sym typeface="Montserrat"/>
              </a:rPr>
              <a:t>RMSE: </a:t>
            </a:r>
            <a:r>
              <a:rPr b="1" lang="en" sz="1100">
                <a:solidFill>
                  <a:schemeClr val="lt1"/>
                </a:solidFill>
                <a:latin typeface="Montserrat"/>
                <a:ea typeface="Montserrat"/>
                <a:cs typeface="Montserrat"/>
                <a:sym typeface="Montserrat"/>
              </a:rPr>
              <a:t>87.72</a:t>
            </a:r>
            <a:endParaRPr sz="1100">
              <a:solidFill>
                <a:schemeClr val="lt1"/>
              </a:solidFill>
              <a:latin typeface="Montserrat"/>
              <a:ea typeface="Montserrat"/>
              <a:cs typeface="Montserrat"/>
              <a:sym typeface="Montserrat"/>
            </a:endParaRPr>
          </a:p>
        </p:txBody>
      </p:sp>
      <p:sp>
        <p:nvSpPr>
          <p:cNvPr id="570" name="Google Shape;570;p82"/>
          <p:cNvSpPr txBox="1"/>
          <p:nvPr/>
        </p:nvSpPr>
        <p:spPr>
          <a:xfrm>
            <a:off x="2874150" y="3235175"/>
            <a:ext cx="1337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R^2 score: </a:t>
            </a:r>
            <a:r>
              <a:rPr b="1" lang="en" sz="1100">
                <a:solidFill>
                  <a:schemeClr val="lt1"/>
                </a:solidFill>
                <a:latin typeface="Montserrat"/>
                <a:ea typeface="Montserrat"/>
                <a:cs typeface="Montserrat"/>
                <a:sym typeface="Montserrat"/>
              </a:rPr>
              <a:t>0.948</a:t>
            </a:r>
            <a:endParaRPr b="1" sz="11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100">
                <a:solidFill>
                  <a:schemeClr val="lt1"/>
                </a:solidFill>
                <a:latin typeface="Montserrat"/>
                <a:ea typeface="Montserrat"/>
                <a:cs typeface="Montserrat"/>
                <a:sym typeface="Montserrat"/>
              </a:rPr>
              <a:t>RMSE: </a:t>
            </a:r>
            <a:r>
              <a:rPr b="1" lang="en" sz="1100">
                <a:solidFill>
                  <a:schemeClr val="lt1"/>
                </a:solidFill>
                <a:latin typeface="Montserrat"/>
                <a:ea typeface="Montserrat"/>
                <a:cs typeface="Montserrat"/>
                <a:sym typeface="Montserrat"/>
              </a:rPr>
              <a:t>77.66</a:t>
            </a:r>
            <a:endParaRPr b="1" sz="1100">
              <a:latin typeface="Montserrat"/>
              <a:ea typeface="Montserrat"/>
              <a:cs typeface="Montserrat"/>
              <a:sym typeface="Montserrat"/>
            </a:endParaRPr>
          </a:p>
        </p:txBody>
      </p:sp>
      <p:sp>
        <p:nvSpPr>
          <p:cNvPr id="571" name="Google Shape;571;p82"/>
          <p:cNvSpPr txBox="1"/>
          <p:nvPr/>
        </p:nvSpPr>
        <p:spPr>
          <a:xfrm>
            <a:off x="513900" y="3235175"/>
            <a:ext cx="2067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R^2 score: </a:t>
            </a:r>
            <a:r>
              <a:rPr b="1" lang="en" sz="1100">
                <a:solidFill>
                  <a:schemeClr val="dk1"/>
                </a:solidFill>
                <a:highlight>
                  <a:srgbClr val="00FF00"/>
                </a:highlight>
                <a:latin typeface="Montserrat"/>
                <a:ea typeface="Montserrat"/>
                <a:cs typeface="Montserrat"/>
                <a:sym typeface="Montserrat"/>
              </a:rPr>
              <a:t>0.997</a:t>
            </a:r>
            <a:endParaRPr b="1" sz="1100">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None/>
            </a:pPr>
            <a:r>
              <a:rPr lang="en" sz="1100">
                <a:solidFill>
                  <a:schemeClr val="lt1"/>
                </a:solidFill>
                <a:latin typeface="Montserrat"/>
                <a:ea typeface="Montserrat"/>
                <a:cs typeface="Montserrat"/>
                <a:sym typeface="Montserrat"/>
              </a:rPr>
              <a:t>RMSE: </a:t>
            </a:r>
            <a:r>
              <a:rPr b="1" lang="en" sz="1100">
                <a:solidFill>
                  <a:schemeClr val="dk1"/>
                </a:solidFill>
                <a:highlight>
                  <a:srgbClr val="00FF00"/>
                </a:highlight>
                <a:latin typeface="Montserrat"/>
                <a:ea typeface="Montserrat"/>
                <a:cs typeface="Montserrat"/>
                <a:sym typeface="Montserrat"/>
              </a:rPr>
              <a:t>21.39</a:t>
            </a:r>
            <a:endParaRPr b="1" sz="1100">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None/>
            </a:pPr>
            <a:r>
              <a:t/>
            </a:r>
            <a:endParaRPr sz="1100">
              <a:solidFill>
                <a:schemeClr val="lt1"/>
              </a:solidFill>
              <a:latin typeface="Montserrat"/>
              <a:ea typeface="Montserrat"/>
              <a:cs typeface="Montserrat"/>
              <a:sym typeface="Montserrat"/>
            </a:endParaRPr>
          </a:p>
        </p:txBody>
      </p:sp>
      <p:sp>
        <p:nvSpPr>
          <p:cNvPr id="572" name="Google Shape;572;p82"/>
          <p:cNvSpPr txBox="1"/>
          <p:nvPr/>
        </p:nvSpPr>
        <p:spPr>
          <a:xfrm>
            <a:off x="7017250" y="3235175"/>
            <a:ext cx="156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R^2 score: </a:t>
            </a:r>
            <a:r>
              <a:rPr b="1" lang="en" sz="1100">
                <a:solidFill>
                  <a:schemeClr val="lt1"/>
                </a:solidFill>
                <a:latin typeface="Montserrat"/>
                <a:ea typeface="Montserrat"/>
                <a:cs typeface="Montserrat"/>
                <a:sym typeface="Montserrat"/>
              </a:rPr>
              <a:t>0.924</a:t>
            </a:r>
            <a:endParaRPr b="1" sz="11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100">
                <a:solidFill>
                  <a:schemeClr val="lt1"/>
                </a:solidFill>
                <a:latin typeface="Montserrat"/>
                <a:ea typeface="Montserrat"/>
                <a:cs typeface="Montserrat"/>
                <a:sym typeface="Montserrat"/>
              </a:rPr>
              <a:t>RMSE: </a:t>
            </a:r>
            <a:r>
              <a:rPr b="1" lang="en" sz="1100">
                <a:solidFill>
                  <a:schemeClr val="lt1"/>
                </a:solidFill>
                <a:latin typeface="Montserrat"/>
                <a:ea typeface="Montserrat"/>
                <a:cs typeface="Montserrat"/>
                <a:sym typeface="Montserrat"/>
              </a:rPr>
              <a:t>90.95</a:t>
            </a:r>
            <a:endParaRPr b="1" sz="1100">
              <a:latin typeface="Montserrat"/>
              <a:ea typeface="Montserrat"/>
              <a:cs typeface="Montserrat"/>
              <a:sym typeface="Montserrat"/>
            </a:endParaRPr>
          </a:p>
        </p:txBody>
      </p:sp>
      <p:sp>
        <p:nvSpPr>
          <p:cNvPr id="573" name="Google Shape;573;p82"/>
          <p:cNvSpPr txBox="1"/>
          <p:nvPr/>
        </p:nvSpPr>
        <p:spPr>
          <a:xfrm>
            <a:off x="895850" y="3941950"/>
            <a:ext cx="7123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The chosen performance metrics for all the models are quite close and we can see XGBoosted Decision trees outperforms the other three. However their relative </a:t>
            </a:r>
            <a:r>
              <a:rPr lang="en">
                <a:solidFill>
                  <a:schemeClr val="lt1"/>
                </a:solidFill>
                <a:latin typeface="Montserrat"/>
                <a:ea typeface="Montserrat"/>
                <a:cs typeface="Montserrat"/>
                <a:sym typeface="Montserrat"/>
              </a:rPr>
              <a:t>values</a:t>
            </a:r>
            <a:r>
              <a:rPr lang="en">
                <a:solidFill>
                  <a:schemeClr val="lt1"/>
                </a:solidFill>
                <a:latin typeface="Montserrat"/>
                <a:ea typeface="Montserrat"/>
                <a:cs typeface="Montserrat"/>
                <a:sym typeface="Montserrat"/>
              </a:rPr>
              <a:t> are good, which means all of them are </a:t>
            </a:r>
            <a:r>
              <a:rPr lang="en">
                <a:solidFill>
                  <a:schemeClr val="lt1"/>
                </a:solidFill>
                <a:latin typeface="Montserrat"/>
                <a:ea typeface="Montserrat"/>
                <a:cs typeface="Montserrat"/>
                <a:sym typeface="Montserrat"/>
              </a:rPr>
              <a:t>giving</a:t>
            </a:r>
            <a:r>
              <a:rPr lang="en">
                <a:solidFill>
                  <a:schemeClr val="lt1"/>
                </a:solidFill>
                <a:latin typeface="Montserrat"/>
                <a:ea typeface="Montserrat"/>
                <a:cs typeface="Montserrat"/>
                <a:sym typeface="Montserrat"/>
              </a:rPr>
              <a:t> reasonably good predictions.</a:t>
            </a:r>
            <a:endParaRPr>
              <a:solidFill>
                <a:schemeClr val="lt1"/>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3"/>
          <p:cNvSpPr txBox="1"/>
          <p:nvPr>
            <p:ph type="ctrTitle"/>
          </p:nvPr>
        </p:nvSpPr>
        <p:spPr>
          <a:xfrm>
            <a:off x="3743550" y="2832875"/>
            <a:ext cx="4741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1"/>
          <p:cNvSpPr txBox="1"/>
          <p:nvPr>
            <p:ph type="ctrTitle"/>
          </p:nvPr>
        </p:nvSpPr>
        <p:spPr>
          <a:xfrm>
            <a:off x="1850550" y="-42850"/>
            <a:ext cx="5442900" cy="5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2"/>
                </a:solidFill>
              </a:rPr>
              <a:t>TABLE</a:t>
            </a:r>
            <a:endParaRPr sz="2400">
              <a:solidFill>
                <a:schemeClr val="lt2"/>
              </a:solidFill>
            </a:endParaRPr>
          </a:p>
        </p:txBody>
      </p:sp>
      <p:graphicFrame>
        <p:nvGraphicFramePr>
          <p:cNvPr id="201" name="Google Shape;201;p41"/>
          <p:cNvGraphicFramePr/>
          <p:nvPr/>
        </p:nvGraphicFramePr>
        <p:xfrm>
          <a:off x="507725" y="595175"/>
          <a:ext cx="3000000" cy="3000000"/>
        </p:xfrm>
        <a:graphic>
          <a:graphicData uri="http://schemas.openxmlformats.org/drawingml/2006/table">
            <a:tbl>
              <a:tblPr>
                <a:noFill/>
                <a:tableStyleId>{7E6880D1-3699-4E8A-9C2A-48661EB7BD09}</a:tableStyleId>
              </a:tblPr>
              <a:tblGrid>
                <a:gridCol w="1131075"/>
                <a:gridCol w="1524250"/>
                <a:gridCol w="973775"/>
              </a:tblGrid>
              <a:tr h="346650">
                <a:tc>
                  <a:txBody>
                    <a:bodyPr/>
                    <a:lstStyle/>
                    <a:p>
                      <a:pPr indent="0" lvl="0" marL="0" rtl="0" algn="ctr">
                        <a:spcBef>
                          <a:spcPts val="0"/>
                        </a:spcBef>
                        <a:spcAft>
                          <a:spcPts val="0"/>
                        </a:spcAft>
                        <a:buNone/>
                      </a:pPr>
                      <a:r>
                        <a:rPr b="1" lang="en">
                          <a:solidFill>
                            <a:schemeClr val="lt2"/>
                          </a:solidFill>
                        </a:rPr>
                        <a:t>Variable</a:t>
                      </a:r>
                      <a:endParaRPr b="1">
                        <a:solidFill>
                          <a:schemeClr val="lt2"/>
                        </a:solidFill>
                      </a:endParaRPr>
                    </a:p>
                  </a:txBody>
                  <a:tcPr marT="91425" marB="91425" marR="91425" marL="91425"/>
                </a:tc>
                <a:tc>
                  <a:txBody>
                    <a:bodyPr/>
                    <a:lstStyle/>
                    <a:p>
                      <a:pPr indent="0" lvl="0" marL="0" rtl="0" algn="ctr">
                        <a:spcBef>
                          <a:spcPts val="0"/>
                        </a:spcBef>
                        <a:spcAft>
                          <a:spcPts val="0"/>
                        </a:spcAft>
                        <a:buNone/>
                      </a:pPr>
                      <a:r>
                        <a:rPr b="1" lang="en">
                          <a:solidFill>
                            <a:schemeClr val="lt2"/>
                          </a:solidFill>
                        </a:rPr>
                        <a:t>Description</a:t>
                      </a:r>
                      <a:endParaRPr b="1">
                        <a:solidFill>
                          <a:schemeClr val="lt2"/>
                        </a:solidFill>
                      </a:endParaRPr>
                    </a:p>
                  </a:txBody>
                  <a:tcPr marT="91425" marB="91425" marR="91425" marL="91425"/>
                </a:tc>
                <a:tc>
                  <a:txBody>
                    <a:bodyPr/>
                    <a:lstStyle/>
                    <a:p>
                      <a:pPr indent="0" lvl="0" marL="0" rtl="0" algn="ctr">
                        <a:spcBef>
                          <a:spcPts val="0"/>
                        </a:spcBef>
                        <a:spcAft>
                          <a:spcPts val="0"/>
                        </a:spcAft>
                        <a:buNone/>
                      </a:pPr>
                      <a:r>
                        <a:rPr b="1" lang="en">
                          <a:solidFill>
                            <a:schemeClr val="lt2"/>
                          </a:solidFill>
                        </a:rPr>
                        <a:t>Units</a:t>
                      </a:r>
                      <a:endParaRPr b="1">
                        <a:solidFill>
                          <a:schemeClr val="lt2"/>
                        </a:solidFill>
                      </a:endParaRPr>
                    </a:p>
                  </a:txBody>
                  <a:tcPr marT="91425" marB="91425" marR="91425" marL="91425"/>
                </a:tc>
              </a:tr>
              <a:tr h="399975">
                <a:tc>
                  <a:txBody>
                    <a:bodyPr/>
                    <a:lstStyle/>
                    <a:p>
                      <a:pPr indent="0" lvl="0" marL="0" rtl="0" algn="ctr">
                        <a:spcBef>
                          <a:spcPts val="0"/>
                        </a:spcBef>
                        <a:spcAft>
                          <a:spcPts val="0"/>
                        </a:spcAft>
                        <a:buNone/>
                      </a:pPr>
                      <a:r>
                        <a:rPr lang="en" sz="1050">
                          <a:solidFill>
                            <a:schemeClr val="lt1"/>
                          </a:solidFill>
                        </a:rPr>
                        <a:t>apcp_sfc</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sz="900">
                          <a:solidFill>
                            <a:schemeClr val="lt1"/>
                          </a:solidFill>
                        </a:rPr>
                        <a:t>3-Hour accumulated precipitation at the surface</a:t>
                      </a:r>
                      <a:endParaRPr sz="900">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kg m-2</a:t>
                      </a:r>
                      <a:endParaRPr>
                        <a:solidFill>
                          <a:schemeClr val="lt1"/>
                        </a:solidFill>
                      </a:endParaRPr>
                    </a:p>
                  </a:txBody>
                  <a:tcPr marT="91425" marB="91425" marR="91425" marL="91425"/>
                </a:tc>
              </a:tr>
              <a:tr h="519975">
                <a:tc>
                  <a:txBody>
                    <a:bodyPr/>
                    <a:lstStyle/>
                    <a:p>
                      <a:pPr indent="0" lvl="0" marL="0" rtl="0" algn="ctr">
                        <a:spcBef>
                          <a:spcPts val="0"/>
                        </a:spcBef>
                        <a:spcAft>
                          <a:spcPts val="0"/>
                        </a:spcAft>
                        <a:buNone/>
                      </a:pPr>
                      <a:r>
                        <a:rPr lang="en" sz="1050">
                          <a:solidFill>
                            <a:schemeClr val="lt1"/>
                          </a:solidFill>
                        </a:rPr>
                        <a:t>dlwrf_sfc</a:t>
                      </a:r>
                      <a:endParaRPr>
                        <a:solidFill>
                          <a:schemeClr val="lt1"/>
                        </a:solidFill>
                      </a:endParaRPr>
                    </a:p>
                  </a:txBody>
                  <a:tcPr marT="91425" marB="91425" marR="91425" marL="91425">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Downward long-wave radiative flux average at the surface</a:t>
                      </a:r>
                      <a:endParaRPr sz="900">
                        <a:solidFill>
                          <a:schemeClr val="lt1"/>
                        </a:solidFill>
                      </a:endParaRPr>
                    </a:p>
                  </a:txBody>
                  <a:tcPr marT="91425" marB="91425" marR="91425" marL="91425">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 m-2</a:t>
                      </a:r>
                      <a:endParaRPr>
                        <a:solidFill>
                          <a:schemeClr val="lt1"/>
                        </a:solidFill>
                      </a:endParaRPr>
                    </a:p>
                  </a:txBody>
                  <a:tcPr marT="91425" marB="91425" marR="91425" marL="91425">
                    <a:lnB cap="flat" cmpd="sng" w="9525">
                      <a:solidFill>
                        <a:srgbClr val="DEDFE0"/>
                      </a:solidFill>
                      <a:prstDash val="solid"/>
                      <a:round/>
                      <a:headEnd len="sm" w="sm" type="none"/>
                      <a:tailEnd len="sm" w="sm" type="none"/>
                    </a:lnB>
                  </a:tcPr>
                </a:tc>
              </a:tr>
              <a:tr h="613325">
                <a:tc>
                  <a:txBody>
                    <a:bodyPr/>
                    <a:lstStyle/>
                    <a:p>
                      <a:pPr indent="0" lvl="0" marL="0" rtl="0" algn="ctr">
                        <a:lnSpc>
                          <a:spcPct val="115000"/>
                        </a:lnSpc>
                        <a:spcBef>
                          <a:spcPts val="0"/>
                        </a:spcBef>
                        <a:spcAft>
                          <a:spcPts val="0"/>
                        </a:spcAft>
                        <a:buNone/>
                      </a:pPr>
                      <a:r>
                        <a:rPr lang="en" sz="1050">
                          <a:solidFill>
                            <a:schemeClr val="lt1"/>
                          </a:solidFill>
                        </a:rPr>
                        <a:t>dswrf_sfc</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Downward short-wave radiative flux average at the surface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W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1325">
                <a:tc>
                  <a:txBody>
                    <a:bodyPr/>
                    <a:lstStyle/>
                    <a:p>
                      <a:pPr indent="0" lvl="0" marL="0" rtl="0" algn="ctr">
                        <a:lnSpc>
                          <a:spcPct val="115000"/>
                        </a:lnSpc>
                        <a:spcBef>
                          <a:spcPts val="0"/>
                        </a:spcBef>
                        <a:spcAft>
                          <a:spcPts val="0"/>
                        </a:spcAft>
                        <a:buNone/>
                      </a:pPr>
                      <a:r>
                        <a:rPr lang="en" sz="1050">
                          <a:solidFill>
                            <a:schemeClr val="lt1"/>
                          </a:solidFill>
                        </a:rPr>
                        <a:t>pres_msl</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Air pressure at mean sea level</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Pa</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529325">
                <a:tc>
                  <a:txBody>
                    <a:bodyPr/>
                    <a:lstStyle/>
                    <a:p>
                      <a:pPr indent="0" lvl="0" marL="0" rtl="0" algn="ctr">
                        <a:lnSpc>
                          <a:spcPct val="115000"/>
                        </a:lnSpc>
                        <a:spcBef>
                          <a:spcPts val="0"/>
                        </a:spcBef>
                        <a:spcAft>
                          <a:spcPts val="0"/>
                        </a:spcAft>
                        <a:buNone/>
                      </a:pPr>
                      <a:r>
                        <a:rPr lang="en" sz="1050">
                          <a:solidFill>
                            <a:schemeClr val="lt1"/>
                          </a:solidFill>
                        </a:rPr>
                        <a:t>pwat_eatm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Precipitable Water over the entire depth of the atmosphere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kg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1325">
                <a:tc>
                  <a:txBody>
                    <a:bodyPr/>
                    <a:lstStyle/>
                    <a:p>
                      <a:pPr indent="0" lvl="0" marL="0" rtl="0" algn="ctr">
                        <a:lnSpc>
                          <a:spcPct val="115000"/>
                        </a:lnSpc>
                        <a:spcBef>
                          <a:spcPts val="0"/>
                        </a:spcBef>
                        <a:spcAft>
                          <a:spcPts val="0"/>
                        </a:spcAft>
                        <a:buNone/>
                      </a:pPr>
                      <a:r>
                        <a:rPr lang="en" sz="1050">
                          <a:solidFill>
                            <a:schemeClr val="lt1"/>
                          </a:solidFill>
                        </a:rPr>
                        <a:t>spfh_2m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Specific Humidity at 2 m above ground</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kg kg-1</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529325">
                <a:tc>
                  <a:txBody>
                    <a:bodyPr/>
                    <a:lstStyle/>
                    <a:p>
                      <a:pPr indent="0" lvl="0" marL="0" rtl="0" algn="ctr">
                        <a:lnSpc>
                          <a:spcPct val="115000"/>
                        </a:lnSpc>
                        <a:spcBef>
                          <a:spcPts val="0"/>
                        </a:spcBef>
                        <a:spcAft>
                          <a:spcPts val="0"/>
                        </a:spcAft>
                        <a:buNone/>
                      </a:pPr>
                      <a:r>
                        <a:rPr lang="en" sz="1050">
                          <a:solidFill>
                            <a:schemeClr val="lt1"/>
                          </a:solidFill>
                        </a:rPr>
                        <a:t>tcdc_eatm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Total cloud cover over the entire depth of the atmosphere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bl>
          </a:graphicData>
        </a:graphic>
      </p:graphicFrame>
      <p:graphicFrame>
        <p:nvGraphicFramePr>
          <p:cNvPr id="202" name="Google Shape;202;p41"/>
          <p:cNvGraphicFramePr/>
          <p:nvPr/>
        </p:nvGraphicFramePr>
        <p:xfrm>
          <a:off x="4867475" y="445050"/>
          <a:ext cx="3000000" cy="3000000"/>
        </p:xfrm>
        <a:graphic>
          <a:graphicData uri="http://schemas.openxmlformats.org/drawingml/2006/table">
            <a:tbl>
              <a:tblPr>
                <a:noFill/>
                <a:tableStyleId>{7E6880D1-3699-4E8A-9C2A-48661EB7BD09}</a:tableStyleId>
              </a:tblPr>
              <a:tblGrid>
                <a:gridCol w="1115350"/>
                <a:gridCol w="1772975"/>
                <a:gridCol w="976725"/>
              </a:tblGrid>
              <a:tr h="392375">
                <a:tc>
                  <a:txBody>
                    <a:bodyPr/>
                    <a:lstStyle/>
                    <a:p>
                      <a:pPr indent="0" lvl="0" marL="0" rtl="0" algn="ctr">
                        <a:spcBef>
                          <a:spcPts val="0"/>
                        </a:spcBef>
                        <a:spcAft>
                          <a:spcPts val="0"/>
                        </a:spcAft>
                        <a:buNone/>
                      </a:pPr>
                      <a:r>
                        <a:rPr b="1" lang="en">
                          <a:solidFill>
                            <a:schemeClr val="lt2"/>
                          </a:solidFill>
                        </a:rPr>
                        <a:t>Variable</a:t>
                      </a:r>
                      <a:endParaRPr b="1">
                        <a:solidFill>
                          <a:schemeClr val="lt2"/>
                        </a:solidFill>
                      </a:endParaRPr>
                    </a:p>
                  </a:txBody>
                  <a:tcPr marT="91425" marB="91425" marR="91425" marL="91425">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2"/>
                          </a:solidFill>
                        </a:rPr>
                        <a:t>Description</a:t>
                      </a:r>
                      <a:endParaRPr b="1">
                        <a:solidFill>
                          <a:schemeClr val="lt2"/>
                        </a:solidFill>
                      </a:endParaRPr>
                    </a:p>
                  </a:txBody>
                  <a:tcPr marT="91425" marB="91425" marR="91425" marL="91425">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2"/>
                          </a:solidFill>
                        </a:rPr>
                        <a:t>Units</a:t>
                      </a:r>
                      <a:endParaRPr b="1">
                        <a:solidFill>
                          <a:schemeClr val="lt2"/>
                        </a:solidFill>
                      </a:endParaRPr>
                    </a:p>
                  </a:txBody>
                  <a:tcPr marT="91425" marB="91425" marR="91425" marL="91425">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tmin_2m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Mininmum Temperature over the past 3 hours at 2 m above the ground</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K</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tmp_2m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Current temperature at 2 m above the ground</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K</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tmp_sfc</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 Temperature of the surface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K</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ulwrf_sfc</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 Upward long-wave radiation at the surface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W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ulwrf_tatm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 Upward long-wave radiation at the top of the atmosphere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W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lnSpc>
                          <a:spcPct val="115000"/>
                        </a:lnSpc>
                        <a:spcBef>
                          <a:spcPts val="0"/>
                        </a:spcBef>
                        <a:spcAft>
                          <a:spcPts val="0"/>
                        </a:spcAft>
                        <a:buNone/>
                      </a:pPr>
                      <a:r>
                        <a:rPr lang="en" sz="1050">
                          <a:solidFill>
                            <a:schemeClr val="lt1"/>
                          </a:solidFill>
                        </a:rPr>
                        <a:t>uswrf_sfc</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Upward short-wave radiation at the surface</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 W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392375">
                <a:tc>
                  <a:txBody>
                    <a:bodyPr/>
                    <a:lstStyle/>
                    <a:p>
                      <a:pPr indent="0" lvl="0" marL="0" rtl="0" algn="ctr">
                        <a:spcBef>
                          <a:spcPts val="0"/>
                        </a:spcBef>
                        <a:spcAft>
                          <a:spcPts val="0"/>
                        </a:spcAft>
                        <a:buNone/>
                      </a:pPr>
                      <a:r>
                        <a:rPr lang="en" sz="1050">
                          <a:solidFill>
                            <a:schemeClr val="lt1"/>
                          </a:solidFill>
                        </a:rPr>
                        <a:t>tmax_2m</a:t>
                      </a:r>
                      <a:endParaRPr sz="105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Maximum Temperature over the past 3 hours at 2 m above the ground</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sz="105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r h="454900">
                <a:tc>
                  <a:txBody>
                    <a:bodyPr/>
                    <a:lstStyle/>
                    <a:p>
                      <a:pPr indent="0" lvl="0" marL="0" rtl="0" algn="ctr">
                        <a:lnSpc>
                          <a:spcPct val="115000"/>
                        </a:lnSpc>
                        <a:spcBef>
                          <a:spcPts val="0"/>
                        </a:spcBef>
                        <a:spcAft>
                          <a:spcPts val="0"/>
                        </a:spcAft>
                        <a:buNone/>
                      </a:pPr>
                      <a:r>
                        <a:rPr lang="en" sz="1050">
                          <a:solidFill>
                            <a:schemeClr val="lt1"/>
                          </a:solidFill>
                        </a:rPr>
                        <a:t>tcolc_eatm</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Total column-integrated condensate over the entire atmos.</a:t>
                      </a:r>
                      <a:endParaRPr sz="90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solidFill>
                            <a:schemeClr val="lt1"/>
                          </a:solidFill>
                        </a:rPr>
                        <a:t>kg m-2</a:t>
                      </a:r>
                      <a:endParaRPr sz="1050">
                        <a:solidFill>
                          <a:schemeClr val="lt1"/>
                        </a:solidFill>
                      </a:endParaRPr>
                    </a:p>
                  </a:txBody>
                  <a:tcPr marT="85725" marB="66675" marR="228600" marL="228600">
                    <a:lnL cap="flat" cmpd="sng" w="9525">
                      <a:solidFill>
                        <a:srgbClr val="DEDFE0"/>
                      </a:solidFill>
                      <a:prstDash val="solid"/>
                      <a:round/>
                      <a:headEnd len="sm" w="sm" type="none"/>
                      <a:tailEnd len="sm" w="sm" type="none"/>
                    </a:lnL>
                    <a:lnR cap="flat" cmpd="sng" w="9525">
                      <a:solidFill>
                        <a:srgbClr val="DEDFE0"/>
                      </a:solidFill>
                      <a:prstDash val="solid"/>
                      <a:round/>
                      <a:headEnd len="sm" w="sm" type="none"/>
                      <a:tailEnd len="sm" w="sm" type="none"/>
                    </a:lnR>
                    <a:lnT cap="flat" cmpd="sng" w="9525">
                      <a:solidFill>
                        <a:srgbClr val="DEDFE0"/>
                      </a:solidFill>
                      <a:prstDash val="solid"/>
                      <a:round/>
                      <a:headEnd len="sm" w="sm" type="none"/>
                      <a:tailEnd len="sm" w="sm" type="none"/>
                    </a:lnT>
                    <a:lnB cap="flat" cmpd="sng" w="9525">
                      <a:solidFill>
                        <a:srgbClr val="DEDFE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2"/>
          <p:cNvSpPr txBox="1"/>
          <p:nvPr>
            <p:ph type="title"/>
          </p:nvPr>
        </p:nvSpPr>
        <p:spPr>
          <a:xfrm>
            <a:off x="285113" y="414025"/>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 </a:t>
            </a:r>
            <a:endParaRPr>
              <a:solidFill>
                <a:schemeClr val="accent1"/>
              </a:solidFill>
            </a:endParaRPr>
          </a:p>
        </p:txBody>
      </p:sp>
      <p:cxnSp>
        <p:nvCxnSpPr>
          <p:cNvPr id="208" name="Google Shape;208;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09" name="Google Shape;209;p42"/>
          <p:cNvPicPr preferRelativeResize="0"/>
          <p:nvPr/>
        </p:nvPicPr>
        <p:blipFill>
          <a:blip r:embed="rId3">
            <a:alphaModFix/>
          </a:blip>
          <a:stretch>
            <a:fillRect/>
          </a:stretch>
        </p:blipFill>
        <p:spPr>
          <a:xfrm>
            <a:off x="2240151" y="1048486"/>
            <a:ext cx="4663700" cy="3046524"/>
          </a:xfrm>
          <a:prstGeom prst="rect">
            <a:avLst/>
          </a:prstGeom>
          <a:noFill/>
          <a:ln>
            <a:noFill/>
          </a:ln>
        </p:spPr>
      </p:pic>
      <p:pic>
        <p:nvPicPr>
          <p:cNvPr id="210" name="Google Shape;210;p42"/>
          <p:cNvPicPr preferRelativeResize="0"/>
          <p:nvPr/>
        </p:nvPicPr>
        <p:blipFill rotWithShape="1">
          <a:blip r:embed="rId4">
            <a:alphaModFix/>
          </a:blip>
          <a:srcRect b="0" l="4064" r="11781" t="0"/>
          <a:stretch/>
        </p:blipFill>
        <p:spPr>
          <a:xfrm>
            <a:off x="1684763" y="4244125"/>
            <a:ext cx="5774474" cy="737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271613" y="453400"/>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 P</a:t>
            </a:r>
            <a:r>
              <a:rPr lang="en"/>
              <a:t>lots:</a:t>
            </a:r>
            <a:endParaRPr>
              <a:solidFill>
                <a:schemeClr val="accent1"/>
              </a:solidFill>
            </a:endParaRPr>
          </a:p>
        </p:txBody>
      </p:sp>
      <p:cxnSp>
        <p:nvCxnSpPr>
          <p:cNvPr id="216" name="Google Shape;216;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17" name="Google Shape;217;p43"/>
          <p:cNvPicPr preferRelativeResize="0"/>
          <p:nvPr/>
        </p:nvPicPr>
        <p:blipFill>
          <a:blip r:embed="rId3">
            <a:alphaModFix/>
          </a:blip>
          <a:stretch>
            <a:fillRect/>
          </a:stretch>
        </p:blipFill>
        <p:spPr>
          <a:xfrm>
            <a:off x="271590" y="3109725"/>
            <a:ext cx="2798235" cy="1841999"/>
          </a:xfrm>
          <a:prstGeom prst="rect">
            <a:avLst/>
          </a:prstGeom>
          <a:noFill/>
          <a:ln>
            <a:noFill/>
          </a:ln>
        </p:spPr>
      </p:pic>
      <p:pic>
        <p:nvPicPr>
          <p:cNvPr id="218" name="Google Shape;218;p43"/>
          <p:cNvPicPr preferRelativeResize="0"/>
          <p:nvPr/>
        </p:nvPicPr>
        <p:blipFill>
          <a:blip r:embed="rId4">
            <a:alphaModFix/>
          </a:blip>
          <a:stretch>
            <a:fillRect/>
          </a:stretch>
        </p:blipFill>
        <p:spPr>
          <a:xfrm>
            <a:off x="271600" y="1048975"/>
            <a:ext cx="2798226" cy="1865484"/>
          </a:xfrm>
          <a:prstGeom prst="rect">
            <a:avLst/>
          </a:prstGeom>
          <a:noFill/>
          <a:ln>
            <a:noFill/>
          </a:ln>
        </p:spPr>
      </p:pic>
      <p:pic>
        <p:nvPicPr>
          <p:cNvPr id="219" name="Google Shape;219;p43"/>
          <p:cNvPicPr preferRelativeResize="0"/>
          <p:nvPr/>
        </p:nvPicPr>
        <p:blipFill rotWithShape="1">
          <a:blip r:embed="rId5">
            <a:alphaModFix/>
          </a:blip>
          <a:srcRect b="4937" l="21299" r="21057" t="12628"/>
          <a:stretch/>
        </p:blipFill>
        <p:spPr>
          <a:xfrm>
            <a:off x="5104800" y="1317862"/>
            <a:ext cx="3773251" cy="3372417"/>
          </a:xfrm>
          <a:prstGeom prst="rect">
            <a:avLst/>
          </a:prstGeom>
          <a:noFill/>
          <a:ln>
            <a:noFill/>
          </a:ln>
        </p:spPr>
      </p:pic>
      <p:pic>
        <p:nvPicPr>
          <p:cNvPr id="220" name="Google Shape;220;p43"/>
          <p:cNvPicPr preferRelativeResize="0"/>
          <p:nvPr/>
        </p:nvPicPr>
        <p:blipFill>
          <a:blip r:embed="rId6">
            <a:alphaModFix/>
          </a:blip>
          <a:stretch>
            <a:fillRect/>
          </a:stretch>
        </p:blipFill>
        <p:spPr>
          <a:xfrm>
            <a:off x="3160437" y="1783900"/>
            <a:ext cx="1853725" cy="2440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4"/>
          <p:cNvSpPr txBox="1"/>
          <p:nvPr>
            <p:ph type="title"/>
          </p:nvPr>
        </p:nvSpPr>
        <p:spPr>
          <a:xfrm flipH="1" rot="10800000">
            <a:off x="285100" y="409075"/>
            <a:ext cx="7631400" cy="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solidFill>
                <a:schemeClr val="accent1"/>
              </a:solidFill>
            </a:endParaRPr>
          </a:p>
        </p:txBody>
      </p:sp>
      <p:pic>
        <p:nvPicPr>
          <p:cNvPr id="226" name="Google Shape;226;p44"/>
          <p:cNvPicPr preferRelativeResize="0"/>
          <p:nvPr/>
        </p:nvPicPr>
        <p:blipFill>
          <a:blip r:embed="rId3">
            <a:alphaModFix/>
          </a:blip>
          <a:stretch>
            <a:fillRect/>
          </a:stretch>
        </p:blipFill>
        <p:spPr>
          <a:xfrm>
            <a:off x="89138" y="624800"/>
            <a:ext cx="8965726" cy="1998050"/>
          </a:xfrm>
          <a:prstGeom prst="rect">
            <a:avLst/>
          </a:prstGeom>
          <a:noFill/>
          <a:ln>
            <a:noFill/>
          </a:ln>
        </p:spPr>
      </p:pic>
      <p:pic>
        <p:nvPicPr>
          <p:cNvPr id="227" name="Google Shape;227;p44"/>
          <p:cNvPicPr preferRelativeResize="0"/>
          <p:nvPr/>
        </p:nvPicPr>
        <p:blipFill>
          <a:blip r:embed="rId4">
            <a:alphaModFix/>
          </a:blip>
          <a:stretch>
            <a:fillRect/>
          </a:stretch>
        </p:blipFill>
        <p:spPr>
          <a:xfrm>
            <a:off x="467450" y="2844925"/>
            <a:ext cx="8587427" cy="2006000"/>
          </a:xfrm>
          <a:prstGeom prst="rect">
            <a:avLst/>
          </a:prstGeom>
          <a:noFill/>
          <a:ln>
            <a:noFill/>
          </a:ln>
        </p:spPr>
      </p:pic>
      <p:pic>
        <p:nvPicPr>
          <p:cNvPr id="228" name="Google Shape;228;p44"/>
          <p:cNvPicPr preferRelativeResize="0"/>
          <p:nvPr/>
        </p:nvPicPr>
        <p:blipFill rotWithShape="1">
          <a:blip r:embed="rId5">
            <a:alphaModFix/>
          </a:blip>
          <a:srcRect b="0" l="0" r="0" t="0"/>
          <a:stretch/>
        </p:blipFill>
        <p:spPr>
          <a:xfrm>
            <a:off x="89150" y="2844925"/>
            <a:ext cx="373075" cy="2006000"/>
          </a:xfrm>
          <a:prstGeom prst="rect">
            <a:avLst/>
          </a:prstGeom>
          <a:noFill/>
          <a:ln>
            <a:noFill/>
          </a:ln>
        </p:spPr>
      </p:pic>
      <p:sp>
        <p:nvSpPr>
          <p:cNvPr id="229" name="Google Shape;229;p44"/>
          <p:cNvSpPr txBox="1"/>
          <p:nvPr>
            <p:ph type="title"/>
          </p:nvPr>
        </p:nvSpPr>
        <p:spPr>
          <a:xfrm>
            <a:off x="89150" y="68600"/>
            <a:ext cx="76314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A Brief Statistical Summary:</a:t>
            </a:r>
            <a:endParaRPr sz="23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5"/>
          <p:cNvSpPr txBox="1"/>
          <p:nvPr>
            <p:ph type="title"/>
          </p:nvPr>
        </p:nvSpPr>
        <p:spPr>
          <a:xfrm>
            <a:off x="3760325" y="3113500"/>
            <a:ext cx="3805200" cy="127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Hypothesis Testing</a:t>
            </a:r>
            <a:r>
              <a:rPr lang="en">
                <a:solidFill>
                  <a:schemeClr val="lt2"/>
                </a:solidFill>
              </a:rPr>
              <a:t> </a:t>
            </a:r>
            <a:endParaRPr>
              <a:solidFill>
                <a:schemeClr val="lt2"/>
              </a:solidFill>
            </a:endParaRPr>
          </a:p>
        </p:txBody>
      </p:sp>
      <p:sp>
        <p:nvSpPr>
          <p:cNvPr id="235" name="Google Shape;235;p45"/>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600">
                <a:solidFill>
                  <a:schemeClr val="lt2"/>
                </a:solidFill>
              </a:rPr>
              <a:t> </a:t>
            </a:r>
            <a:endParaRPr>
              <a:solidFill>
                <a:schemeClr val="lt2"/>
              </a:solidFill>
            </a:endParaRPr>
          </a:p>
        </p:txBody>
      </p:sp>
      <p:cxnSp>
        <p:nvCxnSpPr>
          <p:cNvPr id="236" name="Google Shape;236;p45"/>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